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9" r:id="rId3"/>
    <p:sldId id="277" r:id="rId4"/>
    <p:sldId id="264" r:id="rId5"/>
    <p:sldId id="278" r:id="rId6"/>
    <p:sldId id="265" r:id="rId7"/>
    <p:sldId id="279" r:id="rId8"/>
    <p:sldId id="280" r:id="rId9"/>
    <p:sldId id="281" r:id="rId10"/>
    <p:sldId id="282" r:id="rId11"/>
    <p:sldId id="283" r:id="rId12"/>
    <p:sldId id="285" r:id="rId13"/>
    <p:sldId id="287" r:id="rId14"/>
    <p:sldId id="286" r:id="rId15"/>
    <p:sldId id="288" r:id="rId16"/>
    <p:sldId id="274" r:id="rId17"/>
    <p:sldId id="275" r:id="rId18"/>
    <p:sldId id="289" r:id="rId19"/>
    <p:sldId id="290" r:id="rId20"/>
    <p:sldId id="291" r:id="rId21"/>
    <p:sldId id="2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86375" autoAdjust="0"/>
  </p:normalViewPr>
  <p:slideViewPr>
    <p:cSldViewPr snapToGrid="0">
      <p:cViewPr varScale="1">
        <p:scale>
          <a:sx n="95" d="100"/>
          <a:sy n="95" d="100"/>
        </p:scale>
        <p:origin x="1860" y="7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4680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2733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17404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9492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1193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82656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9173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0962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8816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84231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1012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613789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ecomuseumlive.eu/" TargetMode="External"/><Relationship Id="rId2" Type="http://schemas.openxmlformats.org/officeDocument/2006/relationships/hyperlink" Target="mailto:live@ucc.ie" TargetMode="Externa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urlewcall.org/media-library/sound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Close up of a curlew standing in a meadow">
            <a:extLst>
              <a:ext uri="{FF2B5EF4-FFF2-40B4-BE49-F238E27FC236}">
                <a16:creationId xmlns:a16="http://schemas.microsoft.com/office/drawing/2014/main" id="{8522E50C-58A4-40BA-8A3D-AEF715E95A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708204" cy="6858000"/>
          </a:xfrm>
          <a:prstGeom prst="rect">
            <a:avLst/>
          </a:prstGeom>
        </p:spPr>
      </p:pic>
      <p:sp>
        <p:nvSpPr>
          <p:cNvPr id="3" name="Title 1">
            <a:extLst>
              <a:ext uri="{FF2B5EF4-FFF2-40B4-BE49-F238E27FC236}">
                <a16:creationId xmlns:a16="http://schemas.microsoft.com/office/drawing/2014/main" id="{F52B1D62-D387-4CBF-B808-50F8A3513463}"/>
              </a:ext>
            </a:extLst>
          </p:cNvPr>
          <p:cNvSpPr>
            <a:spLocks noGrp="1"/>
          </p:cNvSpPr>
          <p:nvPr>
            <p:ph type="ctrTitle"/>
          </p:nvPr>
        </p:nvSpPr>
        <p:spPr>
          <a:xfrm>
            <a:off x="742950" y="1213245"/>
            <a:ext cx="3111749" cy="1107997"/>
          </a:xfrm>
        </p:spPr>
        <p:txBody>
          <a:bodyPr/>
          <a:lstStyle/>
          <a:p>
            <a:r>
              <a:rPr lang="en-IE" sz="6600" dirty="0">
                <a:latin typeface="Big Caslon" panose="02000603090000020003" pitchFamily="2" charset="0"/>
              </a:rPr>
              <a:t>Curlews</a:t>
            </a:r>
          </a:p>
        </p:txBody>
      </p:sp>
      <p:sp>
        <p:nvSpPr>
          <p:cNvPr id="15" name="TextBox 14">
            <a:extLst>
              <a:ext uri="{FF2B5EF4-FFF2-40B4-BE49-F238E27FC236}">
                <a16:creationId xmlns:a16="http://schemas.microsoft.com/office/drawing/2014/main" id="{403603E0-BFA3-49D1-B660-2810BFC904BE}"/>
              </a:ext>
            </a:extLst>
          </p:cNvPr>
          <p:cNvSpPr txBox="1"/>
          <p:nvPr/>
        </p:nvSpPr>
        <p:spPr>
          <a:xfrm>
            <a:off x="828073" y="821377"/>
            <a:ext cx="2408288" cy="523220"/>
          </a:xfrm>
          <a:prstGeom prst="rect">
            <a:avLst/>
          </a:prstGeom>
          <a:noFill/>
        </p:spPr>
        <p:txBody>
          <a:bodyPr wrap="none" rtlCol="0">
            <a:spAutoFit/>
          </a:bodyPr>
          <a:lstStyle/>
          <a:p>
            <a:r>
              <a:rPr lang="en-IE" sz="2800" dirty="0"/>
              <a:t>Let’s talk about</a:t>
            </a:r>
          </a:p>
        </p:txBody>
      </p:sp>
      <p:sp>
        <p:nvSpPr>
          <p:cNvPr id="16" name="TextBox 15">
            <a:extLst>
              <a:ext uri="{FF2B5EF4-FFF2-40B4-BE49-F238E27FC236}">
                <a16:creationId xmlns:a16="http://schemas.microsoft.com/office/drawing/2014/main" id="{FC773E82-BE9D-48C4-BC39-2915977CC394}"/>
              </a:ext>
            </a:extLst>
          </p:cNvPr>
          <p:cNvSpPr txBox="1"/>
          <p:nvPr/>
        </p:nvSpPr>
        <p:spPr>
          <a:xfrm>
            <a:off x="7822751" y="6642556"/>
            <a:ext cx="1885453" cy="215444"/>
          </a:xfrm>
          <a:prstGeom prst="rect">
            <a:avLst/>
          </a:prstGeom>
          <a:noFill/>
        </p:spPr>
        <p:txBody>
          <a:bodyPr wrap="none" rtlCol="0">
            <a:spAutoFit/>
          </a:bodyPr>
          <a:lstStyle/>
          <a:p>
            <a:r>
              <a:rPr lang="en-IE" sz="800" b="1" i="1" dirty="0">
                <a:latin typeface="Visby CF" panose="00000500000000000000" pitchFamily="50" charset="0"/>
              </a:rPr>
              <a:t>Photo ©Harding Birdwatch Ireland</a:t>
            </a: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2" y="1540508"/>
            <a:ext cx="4551297" cy="1332026"/>
          </a:xfrm>
        </p:spPr>
        <p:txBody>
          <a:bodyPr>
            <a:noAutofit/>
          </a:bodyPr>
          <a:lstStyle/>
          <a:p>
            <a:r>
              <a:rPr lang="en-IE" sz="3200" dirty="0">
                <a:latin typeface="Big Caslon" panose="02000603090000020003" pitchFamily="2" charset="0"/>
              </a:rPr>
              <a:t>What do Curlews like to eat?</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51442" y="3393731"/>
            <a:ext cx="4366474" cy="1728935"/>
          </a:xfrm>
          <a:prstGeom prst="rect">
            <a:avLst/>
          </a:prstGeom>
          <a:noFill/>
        </p:spPr>
        <p:txBody>
          <a:bodyPr wrap="square" rtlCol="0">
            <a:spAutoFit/>
          </a:bodyPr>
          <a:lstStyle/>
          <a:p>
            <a:pPr>
              <a:lnSpc>
                <a:spcPct val="150000"/>
              </a:lnSpc>
            </a:pPr>
            <a:r>
              <a:rPr lang="en-US" dirty="0">
                <a:latin typeface="Visby CF" panose="00000500000000000000" pitchFamily="50" charset="0"/>
              </a:rPr>
              <a:t>Curlews like to eat worms, caterpillars, crabs, shrimps, spiders, insects, and other types of creepy crawlies.</a:t>
            </a:r>
            <a:endParaRPr lang="en-IE" dirty="0">
              <a:latin typeface="Visby CF" panose="00000500000000000000" pitchFamily="50" charset="0"/>
            </a:endParaRPr>
          </a:p>
          <a:p>
            <a:pPr>
              <a:lnSpc>
                <a:spcPct val="160000"/>
              </a:lnSpc>
            </a:pPr>
            <a:endParaRPr lang="en-US" dirty="0">
              <a:latin typeface="Visby CF" panose="00000500000000000000" pitchFamily="50" charset="0"/>
            </a:endParaRPr>
          </a:p>
        </p:txBody>
      </p:sp>
      <p:pic>
        <p:nvPicPr>
          <p:cNvPr id="9" name="Picture 8" descr="close up of a curlew wading in low tide, his long beak picking in the mud for food">
            <a:extLst>
              <a:ext uri="{FF2B5EF4-FFF2-40B4-BE49-F238E27FC236}">
                <a16:creationId xmlns:a16="http://schemas.microsoft.com/office/drawing/2014/main" id="{813CF549-281F-4603-BB64-618C4F1F2B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97"/>
          <a:stretch/>
        </p:blipFill>
        <p:spPr>
          <a:xfrm>
            <a:off x="5301573" y="-28243"/>
            <a:ext cx="3988341" cy="6914486"/>
          </a:xfrm>
          <a:prstGeom prst="rect">
            <a:avLst/>
          </a:prstGeom>
        </p:spPr>
      </p:pic>
      <p:sp>
        <p:nvSpPr>
          <p:cNvPr id="6" name="Rectangle 5">
            <a:extLst>
              <a:ext uri="{FF2B5EF4-FFF2-40B4-BE49-F238E27FC236}">
                <a16:creationId xmlns:a16="http://schemas.microsoft.com/office/drawing/2014/main" id="{2E18B8F1-F395-47B7-A68D-CEB32C60F97D}"/>
              </a:ext>
            </a:extLst>
          </p:cNvPr>
          <p:cNvSpPr/>
          <p:nvPr/>
        </p:nvSpPr>
        <p:spPr>
          <a:xfrm>
            <a:off x="8018371" y="6642556"/>
            <a:ext cx="1125629" cy="215444"/>
          </a:xfrm>
          <a:prstGeom prst="rect">
            <a:avLst/>
          </a:prstGeom>
        </p:spPr>
        <p:txBody>
          <a:bodyPr wrap="none">
            <a:spAutoFit/>
          </a:bodyPr>
          <a:lstStyle/>
          <a:p>
            <a:r>
              <a:rPr lang="en-IE" sz="800" b="1" i="1" dirty="0">
                <a:latin typeface="Visby CF" panose="00000500000000000000" pitchFamily="50" charset="0"/>
              </a:rPr>
              <a:t>Photo </a:t>
            </a:r>
            <a:r>
              <a:rPr lang="en-IE" sz="800" b="1" dirty="0">
                <a:latin typeface="Visby CF" panose="00000500000000000000" pitchFamily="50" charset="0"/>
              </a:rPr>
              <a:t>© </a:t>
            </a:r>
            <a:r>
              <a:rPr lang="en-IE" sz="800" b="1" i="1" dirty="0">
                <a:latin typeface="Visby CF" panose="00000500000000000000" pitchFamily="50" charset="0"/>
              </a:rPr>
              <a:t>Ben Porter</a:t>
            </a:r>
          </a:p>
        </p:txBody>
      </p:sp>
    </p:spTree>
    <p:extLst>
      <p:ext uri="{BB962C8B-B14F-4D97-AF65-F5344CB8AC3E}">
        <p14:creationId xmlns:p14="http://schemas.microsoft.com/office/powerpoint/2010/main" val="19868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2" y="1540508"/>
            <a:ext cx="4551297" cy="1332026"/>
          </a:xfrm>
        </p:spPr>
        <p:txBody>
          <a:bodyPr>
            <a:noAutofit/>
          </a:bodyPr>
          <a:lstStyle/>
          <a:p>
            <a:r>
              <a:rPr lang="en-IE" sz="3200" dirty="0">
                <a:latin typeface="Big Caslon" panose="02000603090000020003" pitchFamily="2" charset="0"/>
              </a:rPr>
              <a:t>Why do Curlews have long beaks?</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51442" y="3051573"/>
            <a:ext cx="4366474" cy="3394134"/>
          </a:xfrm>
          <a:prstGeom prst="rect">
            <a:avLst/>
          </a:prstGeom>
          <a:noFill/>
        </p:spPr>
        <p:txBody>
          <a:bodyPr wrap="square" lIns="91440" tIns="45720" rIns="91440" bIns="45720" rtlCol="0" anchor="t">
            <a:spAutoFit/>
          </a:bodyPr>
          <a:lstStyle/>
          <a:p>
            <a:pPr>
              <a:lnSpc>
                <a:spcPct val="150000"/>
              </a:lnSpc>
            </a:pPr>
            <a:r>
              <a:rPr lang="en-IE" dirty="0">
                <a:latin typeface="Visby CF"/>
              </a:rPr>
              <a:t>Curlew's have a very long beak  (also called a bill). This helps them find food in soft ground, wet mud and shallow water.</a:t>
            </a:r>
          </a:p>
          <a:p>
            <a:pPr>
              <a:lnSpc>
                <a:spcPct val="150000"/>
              </a:lnSpc>
            </a:pPr>
            <a:endParaRPr lang="en-IE" dirty="0">
              <a:latin typeface="Visby CF" panose="00000500000000000000" pitchFamily="50" charset="0"/>
            </a:endParaRPr>
          </a:p>
          <a:p>
            <a:pPr>
              <a:lnSpc>
                <a:spcPct val="150000"/>
              </a:lnSpc>
            </a:pPr>
            <a:r>
              <a:rPr lang="en-IE" dirty="0">
                <a:latin typeface="Visby CF" panose="00000500000000000000" pitchFamily="50" charset="0"/>
              </a:rPr>
              <a:t>The end of a curlew’s bill is sensitive and acts like tweezers which enables it to feel around in the mud for food. </a:t>
            </a:r>
          </a:p>
          <a:p>
            <a:pPr>
              <a:lnSpc>
                <a:spcPct val="160000"/>
              </a:lnSpc>
            </a:pPr>
            <a:endParaRPr lang="en-US" dirty="0">
              <a:latin typeface="Visby CF" panose="00000500000000000000" pitchFamily="50" charset="0"/>
            </a:endParaRPr>
          </a:p>
        </p:txBody>
      </p:sp>
      <p:pic>
        <p:nvPicPr>
          <p:cNvPr id="9" name="Picture 8" descr="close up photo of a curlew in low tide, foraging for food, there is something in his beak, maybe a snail">
            <a:extLst>
              <a:ext uri="{FF2B5EF4-FFF2-40B4-BE49-F238E27FC236}">
                <a16:creationId xmlns:a16="http://schemas.microsoft.com/office/drawing/2014/main" id="{BD92659E-6C04-4EE6-91E5-FD591B1D68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83284" y="-16234"/>
            <a:ext cx="4260716" cy="6874234"/>
          </a:xfrm>
          <a:prstGeom prst="rect">
            <a:avLst/>
          </a:prstGeom>
        </p:spPr>
      </p:pic>
      <p:sp>
        <p:nvSpPr>
          <p:cNvPr id="5" name="Rectangle 4">
            <a:extLst>
              <a:ext uri="{FF2B5EF4-FFF2-40B4-BE49-F238E27FC236}">
                <a16:creationId xmlns:a16="http://schemas.microsoft.com/office/drawing/2014/main" id="{257DCD1A-8AB8-4E30-A988-8D1A66DB40B2}"/>
              </a:ext>
            </a:extLst>
          </p:cNvPr>
          <p:cNvSpPr/>
          <p:nvPr/>
        </p:nvSpPr>
        <p:spPr>
          <a:xfrm>
            <a:off x="8000738" y="6642556"/>
            <a:ext cx="1143262" cy="215444"/>
          </a:xfrm>
          <a:prstGeom prst="rect">
            <a:avLst/>
          </a:prstGeom>
        </p:spPr>
        <p:txBody>
          <a:bodyPr wrap="none">
            <a:spAutoFit/>
          </a:bodyPr>
          <a:lstStyle/>
          <a:p>
            <a:r>
              <a:rPr lang="en-IE" sz="800" b="1" i="1" dirty="0">
                <a:latin typeface="Visby CF" panose="00000500000000000000" pitchFamily="50" charset="0"/>
              </a:rPr>
              <a:t>Photo © Linda Lyne</a:t>
            </a:r>
            <a:endParaRPr lang="en-IE" sz="800" i="1" dirty="0"/>
          </a:p>
        </p:txBody>
      </p:sp>
    </p:spTree>
    <p:extLst>
      <p:ext uri="{BB962C8B-B14F-4D97-AF65-F5344CB8AC3E}">
        <p14:creationId xmlns:p14="http://schemas.microsoft.com/office/powerpoint/2010/main" val="14184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443853" y="834877"/>
            <a:ext cx="4551297" cy="1332026"/>
          </a:xfrm>
        </p:spPr>
        <p:txBody>
          <a:bodyPr>
            <a:noAutofit/>
          </a:bodyPr>
          <a:lstStyle/>
          <a:p>
            <a:r>
              <a:rPr lang="en-IE" sz="3200" dirty="0">
                <a:latin typeface="Big Caslon" panose="02000603090000020003" pitchFamily="2" charset="0"/>
              </a:rPr>
              <a:t>Curlew Migration</a:t>
            </a:r>
          </a:p>
        </p:txBody>
      </p:sp>
      <p:pic>
        <p:nvPicPr>
          <p:cNvPr id="8" name="Picture 7" descr="diagram of a map of Europe, black and while, with stars in the countries curlews migrate from. 2 green arrows point from Norther Europe to southern ireland">
            <a:extLst>
              <a:ext uri="{FF2B5EF4-FFF2-40B4-BE49-F238E27FC236}">
                <a16:creationId xmlns:a16="http://schemas.microsoft.com/office/drawing/2014/main" id="{384EE1FB-5D6A-4B04-9C52-B0CC571A6C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9"/>
          <a:stretch/>
        </p:blipFill>
        <p:spPr>
          <a:xfrm>
            <a:off x="4426085" y="33597"/>
            <a:ext cx="4717915" cy="6858000"/>
          </a:xfrm>
          <a:prstGeom prst="rect">
            <a:avLst/>
          </a:prstGeom>
        </p:spPr>
      </p:pic>
      <p:sp>
        <p:nvSpPr>
          <p:cNvPr id="37" name="TextBox 36">
            <a:extLst>
              <a:ext uri="{FF2B5EF4-FFF2-40B4-BE49-F238E27FC236}">
                <a16:creationId xmlns:a16="http://schemas.microsoft.com/office/drawing/2014/main" id="{68F41918-C894-4267-A0B1-C0CD76FB04F5}"/>
              </a:ext>
            </a:extLst>
          </p:cNvPr>
          <p:cNvSpPr txBox="1"/>
          <p:nvPr/>
        </p:nvSpPr>
        <p:spPr>
          <a:xfrm>
            <a:off x="443853" y="1939357"/>
            <a:ext cx="3982232" cy="5052922"/>
          </a:xfrm>
          <a:prstGeom prst="rect">
            <a:avLst/>
          </a:prstGeom>
          <a:noFill/>
        </p:spPr>
        <p:txBody>
          <a:bodyPr wrap="square" lIns="91440" tIns="45720" rIns="91440" bIns="45720" rtlCol="0" anchor="t">
            <a:spAutoFit/>
          </a:bodyPr>
          <a:lstStyle/>
          <a:p>
            <a:pPr>
              <a:lnSpc>
                <a:spcPct val="150000"/>
              </a:lnSpc>
            </a:pPr>
            <a:r>
              <a:rPr lang="en-IE" dirty="0">
                <a:latin typeface="Visby CF"/>
              </a:rPr>
              <a:t>Curlews are </a:t>
            </a:r>
            <a:r>
              <a:rPr lang="en-IE" b="1" dirty="0">
                <a:latin typeface="Visby CF"/>
              </a:rPr>
              <a:t>migratory birds</a:t>
            </a:r>
            <a:r>
              <a:rPr lang="en-IE" dirty="0">
                <a:latin typeface="Visby CF"/>
              </a:rPr>
              <a:t> -  they leave their breeding grounds with their young soon after they learn to fly, typically from the end of July. </a:t>
            </a:r>
            <a:endParaRPr lang="en-IE" dirty="0">
              <a:latin typeface="Visby CF" panose="00000500000000000000" pitchFamily="50" charset="0"/>
            </a:endParaRPr>
          </a:p>
          <a:p>
            <a:pPr>
              <a:lnSpc>
                <a:spcPct val="150000"/>
              </a:lnSpc>
            </a:pPr>
            <a:endParaRPr lang="en-IE" dirty="0">
              <a:latin typeface="Visby CF" panose="00000500000000000000" pitchFamily="50" charset="0"/>
            </a:endParaRPr>
          </a:p>
          <a:p>
            <a:pPr>
              <a:lnSpc>
                <a:spcPct val="150000"/>
              </a:lnSpc>
            </a:pPr>
            <a:r>
              <a:rPr lang="en-IE" dirty="0">
                <a:latin typeface="Visby CF"/>
              </a:rPr>
              <a:t>Birds nesting in Scandinavia and Russia migrate to Western Europe’s milder climates for the winter. Curlews are present all year in Ireland and Britain and the nearby European coasts. </a:t>
            </a:r>
            <a:endParaRPr lang="en-IE" dirty="0">
              <a:latin typeface="Visby CF" panose="00000500000000000000" pitchFamily="50" charset="0"/>
            </a:endParaRPr>
          </a:p>
          <a:p>
            <a:pPr>
              <a:lnSpc>
                <a:spcPct val="160000"/>
              </a:lnSpc>
            </a:pPr>
            <a:endParaRPr lang="en-US" dirty="0">
              <a:latin typeface="Visby CF" panose="00000500000000000000" pitchFamily="50" charset="0"/>
            </a:endParaRPr>
          </a:p>
        </p:txBody>
      </p:sp>
      <p:sp>
        <p:nvSpPr>
          <p:cNvPr id="3" name="Rectangle 2">
            <a:extLst>
              <a:ext uri="{FF2B5EF4-FFF2-40B4-BE49-F238E27FC236}">
                <a16:creationId xmlns:a16="http://schemas.microsoft.com/office/drawing/2014/main" id="{8AFB1917-B8F3-460B-B60C-12C706CC40CF}"/>
              </a:ext>
            </a:extLst>
          </p:cNvPr>
          <p:cNvSpPr/>
          <p:nvPr/>
        </p:nvSpPr>
        <p:spPr>
          <a:xfrm>
            <a:off x="7742654" y="6669253"/>
            <a:ext cx="1401346" cy="215444"/>
          </a:xfrm>
          <a:prstGeom prst="rect">
            <a:avLst/>
          </a:prstGeom>
        </p:spPr>
        <p:txBody>
          <a:bodyPr wrap="none">
            <a:spAutoFit/>
          </a:bodyPr>
          <a:lstStyle/>
          <a:p>
            <a:r>
              <a:rPr lang="en-IE" sz="800" b="1" i="1" dirty="0">
                <a:latin typeface="Visby CF" panose="00000500000000000000" pitchFamily="50" charset="0"/>
              </a:rPr>
              <a:t>Photo © FreeWorldMaps</a:t>
            </a:r>
            <a:endParaRPr lang="en-IE" sz="800" i="1" dirty="0"/>
          </a:p>
        </p:txBody>
      </p:sp>
    </p:spTree>
    <p:extLst>
      <p:ext uri="{BB962C8B-B14F-4D97-AF65-F5344CB8AC3E}">
        <p14:creationId xmlns:p14="http://schemas.microsoft.com/office/powerpoint/2010/main" val="340233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2" y="1021222"/>
            <a:ext cx="4551297" cy="1332026"/>
          </a:xfrm>
        </p:spPr>
        <p:txBody>
          <a:bodyPr>
            <a:noAutofit/>
          </a:bodyPr>
          <a:lstStyle/>
          <a:p>
            <a:r>
              <a:rPr lang="en-IE" sz="3200" dirty="0">
                <a:latin typeface="Big Caslon" panose="02000603090000020003" pitchFamily="2" charset="0"/>
              </a:rPr>
              <a:t>Curlews in Ireland</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51442" y="2830286"/>
            <a:ext cx="4366474" cy="3806427"/>
          </a:xfrm>
          <a:prstGeom prst="rect">
            <a:avLst/>
          </a:prstGeom>
          <a:noFill/>
        </p:spPr>
        <p:txBody>
          <a:bodyPr wrap="square" lIns="91440" tIns="45720" rIns="91440" bIns="45720" rtlCol="0" anchor="t">
            <a:spAutoFit/>
          </a:bodyPr>
          <a:lstStyle/>
          <a:p>
            <a:pPr>
              <a:lnSpc>
                <a:spcPct val="150000"/>
              </a:lnSpc>
            </a:pPr>
            <a:r>
              <a:rPr lang="en-US" dirty="0">
                <a:latin typeface="Visby CF"/>
              </a:rPr>
              <a:t>Most curlews that you see in winter in Ireland have arrived here from colder northern climates to feed during our milder winters. </a:t>
            </a:r>
            <a:endParaRPr lang="en-US" dirty="0">
              <a:latin typeface="Visby CF" panose="00000500000000000000" pitchFamily="50" charset="0"/>
            </a:endParaRPr>
          </a:p>
          <a:p>
            <a:pPr>
              <a:lnSpc>
                <a:spcPct val="150000"/>
              </a:lnSpc>
            </a:pPr>
            <a:endParaRPr lang="en-US" dirty="0">
              <a:latin typeface="Visby CF" panose="00000500000000000000" pitchFamily="50" charset="0"/>
            </a:endParaRPr>
          </a:p>
          <a:p>
            <a:pPr>
              <a:lnSpc>
                <a:spcPct val="150000"/>
              </a:lnSpc>
            </a:pPr>
            <a:r>
              <a:rPr lang="en-US" dirty="0">
                <a:latin typeface="Visby CF" panose="00000500000000000000" pitchFamily="50" charset="0"/>
              </a:rPr>
              <a:t>They stay from September to April. These curlews migrate back to their countries to have their chicks.</a:t>
            </a:r>
            <a:endParaRPr lang="en-IE" dirty="0">
              <a:latin typeface="Visby CF" panose="00000500000000000000" pitchFamily="50" charset="0"/>
            </a:endParaRPr>
          </a:p>
          <a:p>
            <a:pPr>
              <a:lnSpc>
                <a:spcPct val="160000"/>
              </a:lnSpc>
            </a:pPr>
            <a:endParaRPr lang="en-US" dirty="0">
              <a:latin typeface="Visby CF" panose="00000500000000000000" pitchFamily="50" charset="0"/>
            </a:endParaRPr>
          </a:p>
        </p:txBody>
      </p:sp>
      <p:pic>
        <p:nvPicPr>
          <p:cNvPr id="8" name="Picture 7" descr="Stunning close up of a curlew in flight, full wing span, with blue sky behind">
            <a:extLst>
              <a:ext uri="{FF2B5EF4-FFF2-40B4-BE49-F238E27FC236}">
                <a16:creationId xmlns:a16="http://schemas.microsoft.com/office/drawing/2014/main" id="{52A58025-E000-4117-B29F-ADB3C6E455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3"/>
          <a:stretch/>
        </p:blipFill>
        <p:spPr>
          <a:xfrm>
            <a:off x="5137303" y="0"/>
            <a:ext cx="4006697" cy="6858000"/>
          </a:xfrm>
          <a:prstGeom prst="rect">
            <a:avLst/>
          </a:prstGeom>
        </p:spPr>
      </p:pic>
      <p:sp>
        <p:nvSpPr>
          <p:cNvPr id="3" name="Rectangle 2">
            <a:extLst>
              <a:ext uri="{FF2B5EF4-FFF2-40B4-BE49-F238E27FC236}">
                <a16:creationId xmlns:a16="http://schemas.microsoft.com/office/drawing/2014/main" id="{8B29F787-AB64-445A-B226-99B6A0B64716}"/>
              </a:ext>
            </a:extLst>
          </p:cNvPr>
          <p:cNvSpPr/>
          <p:nvPr/>
        </p:nvSpPr>
        <p:spPr>
          <a:xfrm>
            <a:off x="8018371" y="6642556"/>
            <a:ext cx="1125629" cy="215444"/>
          </a:xfrm>
          <a:prstGeom prst="rect">
            <a:avLst/>
          </a:prstGeom>
        </p:spPr>
        <p:txBody>
          <a:bodyPr wrap="none">
            <a:spAutoFit/>
          </a:bodyPr>
          <a:lstStyle/>
          <a:p>
            <a:r>
              <a:rPr lang="en-IE" sz="800" b="1" i="1" dirty="0">
                <a:latin typeface="Visby CF" panose="00000500000000000000" pitchFamily="50" charset="0"/>
              </a:rPr>
              <a:t>Photo © Ben Porter</a:t>
            </a:r>
            <a:endParaRPr lang="en-IE" sz="800" i="1" dirty="0"/>
          </a:p>
        </p:txBody>
      </p:sp>
    </p:spTree>
    <p:extLst>
      <p:ext uri="{BB962C8B-B14F-4D97-AF65-F5344CB8AC3E}">
        <p14:creationId xmlns:p14="http://schemas.microsoft.com/office/powerpoint/2010/main" val="40823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2" y="1000247"/>
            <a:ext cx="4551297" cy="1332026"/>
          </a:xfrm>
        </p:spPr>
        <p:txBody>
          <a:bodyPr>
            <a:noAutofit/>
          </a:bodyPr>
          <a:lstStyle/>
          <a:p>
            <a:r>
              <a:rPr lang="en-IE" sz="3200" dirty="0">
                <a:latin typeface="Big Caslon" panose="02000603090000020003" pitchFamily="2" charset="0"/>
              </a:rPr>
              <a:t>Irish Breeding Curlews</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77708" y="2644366"/>
            <a:ext cx="4551297" cy="4665123"/>
          </a:xfrm>
          <a:prstGeom prst="rect">
            <a:avLst/>
          </a:prstGeom>
          <a:noFill/>
        </p:spPr>
        <p:txBody>
          <a:bodyPr wrap="square" rtlCol="0">
            <a:spAutoFit/>
          </a:bodyPr>
          <a:lstStyle/>
          <a:p>
            <a:pPr>
              <a:lnSpc>
                <a:spcPct val="150000"/>
              </a:lnSpc>
            </a:pPr>
            <a:r>
              <a:rPr lang="en-US" dirty="0">
                <a:latin typeface="Visby CF" panose="00000500000000000000" pitchFamily="50" charset="0"/>
              </a:rPr>
              <a:t>Irish breeding curlews are very rare and very important! They stay here to breed and will lay their eggs in mid-April.</a:t>
            </a:r>
          </a:p>
          <a:p>
            <a:pPr>
              <a:lnSpc>
                <a:spcPct val="150000"/>
              </a:lnSpc>
            </a:pPr>
            <a:endParaRPr lang="en-US" dirty="0">
              <a:latin typeface="Visby CF" panose="00000500000000000000" pitchFamily="50" charset="0"/>
            </a:endParaRPr>
          </a:p>
          <a:p>
            <a:pPr>
              <a:lnSpc>
                <a:spcPct val="150000"/>
              </a:lnSpc>
            </a:pPr>
            <a:r>
              <a:rPr lang="en-US" dirty="0">
                <a:latin typeface="Visby CF" panose="00000500000000000000" pitchFamily="50" charset="0"/>
              </a:rPr>
              <a:t>Curlews usually lay </a:t>
            </a:r>
            <a:r>
              <a:rPr lang="en-US" b="1" dirty="0">
                <a:latin typeface="Visby CF" panose="00000500000000000000" pitchFamily="50" charset="0"/>
              </a:rPr>
              <a:t>4 eggs </a:t>
            </a:r>
            <a:r>
              <a:rPr lang="en-US" dirty="0">
                <a:latin typeface="Visby CF" panose="00000500000000000000" pitchFamily="50" charset="0"/>
              </a:rPr>
              <a:t>in ground nests. They are about the same size as hen eggs. They are usually light green, and speckled brown to help blend in/camouflage into the grasses.</a:t>
            </a:r>
            <a:endParaRPr lang="en-IE" dirty="0">
              <a:latin typeface="Visby CF" panose="00000500000000000000" pitchFamily="50" charset="0"/>
            </a:endParaRPr>
          </a:p>
          <a:p>
            <a:pPr>
              <a:lnSpc>
                <a:spcPct val="160000"/>
              </a:lnSpc>
            </a:pPr>
            <a:endParaRPr lang="en-US" dirty="0">
              <a:latin typeface="Visby CF" panose="00000500000000000000" pitchFamily="50" charset="0"/>
            </a:endParaRPr>
          </a:p>
          <a:p>
            <a:pPr>
              <a:lnSpc>
                <a:spcPct val="160000"/>
              </a:lnSpc>
            </a:pPr>
            <a:endParaRPr lang="en-US" dirty="0">
              <a:latin typeface="Visby CF" panose="00000500000000000000" pitchFamily="50" charset="0"/>
            </a:endParaRPr>
          </a:p>
        </p:txBody>
      </p:sp>
      <p:pic>
        <p:nvPicPr>
          <p:cNvPr id="9" name="Picture 8" descr="cloas up photo of 4 green brown mottled curlew eggs half hidden in long grass">
            <a:extLst>
              <a:ext uri="{FF2B5EF4-FFF2-40B4-BE49-F238E27FC236}">
                <a16:creationId xmlns:a16="http://schemas.microsoft.com/office/drawing/2014/main" id="{2C6203E2-3290-407F-B41B-5107A28F0F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77395" y="-5365"/>
            <a:ext cx="3866606" cy="6885697"/>
          </a:xfrm>
          <a:prstGeom prst="rect">
            <a:avLst/>
          </a:prstGeom>
        </p:spPr>
      </p:pic>
      <p:sp>
        <p:nvSpPr>
          <p:cNvPr id="3" name="Rectangle 2">
            <a:extLst>
              <a:ext uri="{FF2B5EF4-FFF2-40B4-BE49-F238E27FC236}">
                <a16:creationId xmlns:a16="http://schemas.microsoft.com/office/drawing/2014/main" id="{6B0BF988-9312-4B2F-8C73-16126F59D1F8}"/>
              </a:ext>
            </a:extLst>
          </p:cNvPr>
          <p:cNvSpPr/>
          <p:nvPr/>
        </p:nvSpPr>
        <p:spPr>
          <a:xfrm>
            <a:off x="7787538" y="6620224"/>
            <a:ext cx="1356462" cy="215444"/>
          </a:xfrm>
          <a:prstGeom prst="rect">
            <a:avLst/>
          </a:prstGeom>
        </p:spPr>
        <p:txBody>
          <a:bodyPr wrap="none">
            <a:spAutoFit/>
          </a:bodyPr>
          <a:lstStyle/>
          <a:p>
            <a:r>
              <a:rPr lang="en-IE" sz="800" b="1" i="1" dirty="0">
                <a:latin typeface="Visby CF" panose="00000500000000000000" pitchFamily="50" charset="0"/>
              </a:rPr>
              <a:t>Photo © Curlew County</a:t>
            </a:r>
            <a:endParaRPr lang="en-IE" sz="800" i="1" dirty="0"/>
          </a:p>
        </p:txBody>
      </p:sp>
    </p:spTree>
    <p:extLst>
      <p:ext uri="{BB962C8B-B14F-4D97-AF65-F5344CB8AC3E}">
        <p14:creationId xmlns:p14="http://schemas.microsoft.com/office/powerpoint/2010/main" val="346935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42732" y="961782"/>
            <a:ext cx="4551297" cy="1332026"/>
          </a:xfrm>
        </p:spPr>
        <p:txBody>
          <a:bodyPr>
            <a:noAutofit/>
          </a:bodyPr>
          <a:lstStyle/>
          <a:p>
            <a:r>
              <a:rPr lang="en-IE" sz="3200" dirty="0">
                <a:latin typeface="Big Caslon" panose="02000603090000020003" pitchFamily="2" charset="0"/>
              </a:rPr>
              <a:t>Curlew chicks</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42732" y="2495730"/>
            <a:ext cx="4551297" cy="4483663"/>
          </a:xfrm>
          <a:prstGeom prst="rect">
            <a:avLst/>
          </a:prstGeom>
          <a:noFill/>
        </p:spPr>
        <p:txBody>
          <a:bodyPr wrap="square" lIns="91440" tIns="45720" rIns="91440" bIns="45720" rtlCol="0" anchor="t">
            <a:spAutoFit/>
          </a:bodyPr>
          <a:lstStyle/>
          <a:p>
            <a:pPr>
              <a:lnSpc>
                <a:spcPct val="150000"/>
              </a:lnSpc>
            </a:pPr>
            <a:r>
              <a:rPr lang="en-IE" dirty="0">
                <a:latin typeface="Visby CF"/>
              </a:rPr>
              <a:t>Once hatched, chicks leave the nest within a day or so and feed themselves. Damp ground and shallow pools are ideal places for chicks to feed. They are usually full of insects and worms in summer months. </a:t>
            </a:r>
            <a:endParaRPr lang="en-IE" dirty="0">
              <a:latin typeface="Visby CF" panose="00000500000000000000" pitchFamily="50" charset="0"/>
            </a:endParaRPr>
          </a:p>
          <a:p>
            <a:pPr>
              <a:lnSpc>
                <a:spcPct val="150000"/>
              </a:lnSpc>
            </a:pPr>
            <a:endParaRPr lang="en-IE" sz="1000" dirty="0">
              <a:latin typeface="Visby CF" panose="00000500000000000000" pitchFamily="50" charset="0"/>
            </a:endParaRPr>
          </a:p>
          <a:p>
            <a:pPr>
              <a:lnSpc>
                <a:spcPct val="150000"/>
              </a:lnSpc>
            </a:pPr>
            <a:r>
              <a:rPr lang="en-IE" dirty="0">
                <a:latin typeface="Visby CF"/>
              </a:rPr>
              <a:t>Curlews leave their breeding ground with their young, soon after they learn to fly, typically from the end of July. </a:t>
            </a:r>
            <a:endParaRPr lang="en-IE" dirty="0">
              <a:latin typeface="Visby CF" panose="00000500000000000000" pitchFamily="50" charset="0"/>
            </a:endParaRPr>
          </a:p>
          <a:p>
            <a:pPr>
              <a:lnSpc>
                <a:spcPct val="160000"/>
              </a:lnSpc>
            </a:pPr>
            <a:endParaRPr lang="en-US" dirty="0">
              <a:latin typeface="Visby CF" panose="00000500000000000000" pitchFamily="50" charset="0"/>
            </a:endParaRPr>
          </a:p>
          <a:p>
            <a:pPr>
              <a:lnSpc>
                <a:spcPct val="160000"/>
              </a:lnSpc>
            </a:pPr>
            <a:endParaRPr lang="en-US" dirty="0">
              <a:latin typeface="Visby CF" panose="00000500000000000000" pitchFamily="50" charset="0"/>
            </a:endParaRPr>
          </a:p>
        </p:txBody>
      </p:sp>
      <p:pic>
        <p:nvPicPr>
          <p:cNvPr id="8" name="Picture 7" descr="photo of a very young fluffy curlew chick in long grass">
            <a:extLst>
              <a:ext uri="{FF2B5EF4-FFF2-40B4-BE49-F238E27FC236}">
                <a16:creationId xmlns:a16="http://schemas.microsoft.com/office/drawing/2014/main" id="{E42B083F-22AD-4C21-A9AA-7C16CD36CF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92946" y="30777"/>
            <a:ext cx="3851054" cy="6871284"/>
          </a:xfrm>
          <a:prstGeom prst="rect">
            <a:avLst/>
          </a:prstGeom>
        </p:spPr>
      </p:pic>
      <p:sp>
        <p:nvSpPr>
          <p:cNvPr id="10" name="Rectangle 9">
            <a:extLst>
              <a:ext uri="{FF2B5EF4-FFF2-40B4-BE49-F238E27FC236}">
                <a16:creationId xmlns:a16="http://schemas.microsoft.com/office/drawing/2014/main" id="{01F9F1E7-334C-4623-8158-9C929A17867B}"/>
              </a:ext>
            </a:extLst>
          </p:cNvPr>
          <p:cNvSpPr/>
          <p:nvPr/>
        </p:nvSpPr>
        <p:spPr>
          <a:xfrm>
            <a:off x="7893337" y="6686617"/>
            <a:ext cx="1250663" cy="215444"/>
          </a:xfrm>
          <a:prstGeom prst="rect">
            <a:avLst/>
          </a:prstGeom>
        </p:spPr>
        <p:txBody>
          <a:bodyPr wrap="none">
            <a:spAutoFit/>
          </a:bodyPr>
          <a:lstStyle/>
          <a:p>
            <a:r>
              <a:rPr lang="en-IE" sz="800" b="1" i="1" dirty="0">
                <a:latin typeface="Visby CF" panose="00000500000000000000" pitchFamily="50" charset="0"/>
              </a:rPr>
              <a:t>Photo © Joe Shannon</a:t>
            </a:r>
            <a:endParaRPr lang="en-IE" sz="800" i="1" dirty="0"/>
          </a:p>
        </p:txBody>
      </p:sp>
    </p:spTree>
    <p:extLst>
      <p:ext uri="{BB962C8B-B14F-4D97-AF65-F5344CB8AC3E}">
        <p14:creationId xmlns:p14="http://schemas.microsoft.com/office/powerpoint/2010/main" val="111187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tunning full photo of a young curlew in flight with in a grey blue sky">
            <a:extLst>
              <a:ext uri="{FF2B5EF4-FFF2-40B4-BE49-F238E27FC236}">
                <a16:creationId xmlns:a16="http://schemas.microsoft.com/office/drawing/2014/main" id="{2DFFB821-22E9-46E8-8E5F-62D93679BC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1"/>
          </a:xfrm>
          <a:prstGeom prst="rect">
            <a:avLst/>
          </a:prstGeom>
        </p:spPr>
      </p:pic>
      <p:sp>
        <p:nvSpPr>
          <p:cNvPr id="2" name="Title 1">
            <a:extLst>
              <a:ext uri="{FF2B5EF4-FFF2-40B4-BE49-F238E27FC236}">
                <a16:creationId xmlns:a16="http://schemas.microsoft.com/office/drawing/2014/main" id="{5A22C22B-F5A6-44D9-A3E6-0DE876135830}"/>
              </a:ext>
            </a:extLst>
          </p:cNvPr>
          <p:cNvSpPr>
            <a:spLocks noGrp="1"/>
          </p:cNvSpPr>
          <p:nvPr>
            <p:ph type="title"/>
          </p:nvPr>
        </p:nvSpPr>
        <p:spPr>
          <a:xfrm>
            <a:off x="269392" y="924366"/>
            <a:ext cx="7886700" cy="1325563"/>
          </a:xfrm>
        </p:spPr>
        <p:txBody>
          <a:bodyPr>
            <a:normAutofit/>
          </a:bodyPr>
          <a:lstStyle/>
          <a:p>
            <a:r>
              <a:rPr lang="en-IE" sz="6600" dirty="0">
                <a:solidFill>
                  <a:schemeClr val="bg1"/>
                </a:solidFill>
                <a:latin typeface="Big Caslon" panose="02000603090000020003" pitchFamily="2" charset="0"/>
              </a:rPr>
              <a:t>Curlews</a:t>
            </a:r>
          </a:p>
        </p:txBody>
      </p:sp>
      <p:sp>
        <p:nvSpPr>
          <p:cNvPr id="19" name="TextBox 18">
            <a:extLst>
              <a:ext uri="{FF2B5EF4-FFF2-40B4-BE49-F238E27FC236}">
                <a16:creationId xmlns:a16="http://schemas.microsoft.com/office/drawing/2014/main" id="{351C4796-B4E1-4D3F-96F0-BC8A4F79A804}"/>
              </a:ext>
            </a:extLst>
          </p:cNvPr>
          <p:cNvSpPr txBox="1"/>
          <p:nvPr/>
        </p:nvSpPr>
        <p:spPr>
          <a:xfrm>
            <a:off x="379552" y="639686"/>
            <a:ext cx="3158237" cy="523220"/>
          </a:xfrm>
          <a:prstGeom prst="rect">
            <a:avLst/>
          </a:prstGeom>
          <a:noFill/>
        </p:spPr>
        <p:txBody>
          <a:bodyPr wrap="none" rtlCol="0">
            <a:spAutoFit/>
          </a:bodyPr>
          <a:lstStyle/>
          <a:p>
            <a:r>
              <a:rPr lang="en-IE" sz="2800" dirty="0">
                <a:solidFill>
                  <a:schemeClr val="bg1"/>
                </a:solidFill>
                <a:latin typeface="Visby CF" panose="00000500000000000000" pitchFamily="50" charset="0"/>
              </a:rPr>
              <a:t>Lets have fun with</a:t>
            </a:r>
          </a:p>
        </p:txBody>
      </p:sp>
      <p:sp>
        <p:nvSpPr>
          <p:cNvPr id="37" name="TextBox 36">
            <a:extLst>
              <a:ext uri="{FF2B5EF4-FFF2-40B4-BE49-F238E27FC236}">
                <a16:creationId xmlns:a16="http://schemas.microsoft.com/office/drawing/2014/main" id="{68F41918-C894-4267-A0B1-C0CD76FB04F5}"/>
              </a:ext>
            </a:extLst>
          </p:cNvPr>
          <p:cNvSpPr txBox="1"/>
          <p:nvPr/>
        </p:nvSpPr>
        <p:spPr>
          <a:xfrm>
            <a:off x="1083272" y="5756649"/>
            <a:ext cx="6977456" cy="461665"/>
          </a:xfrm>
          <a:prstGeom prst="rect">
            <a:avLst/>
          </a:prstGeom>
          <a:noFill/>
        </p:spPr>
        <p:txBody>
          <a:bodyPr wrap="square" lIns="91440" tIns="45720" rIns="91440" bIns="45720" rtlCol="0" anchor="t">
            <a:spAutoFit/>
          </a:bodyPr>
          <a:lstStyle/>
          <a:p>
            <a:pPr>
              <a:lnSpc>
                <a:spcPct val="150000"/>
              </a:lnSpc>
            </a:pPr>
            <a:r>
              <a:rPr lang="en-IE" dirty="0">
                <a:solidFill>
                  <a:schemeClr val="bg1"/>
                </a:solidFill>
                <a:latin typeface="Visby CF"/>
              </a:rPr>
              <a:t>Now that we have learned all about curlews, let's have some fun!</a:t>
            </a:r>
          </a:p>
        </p:txBody>
      </p:sp>
      <p:sp>
        <p:nvSpPr>
          <p:cNvPr id="22" name="Rectangle 21">
            <a:extLst>
              <a:ext uri="{FF2B5EF4-FFF2-40B4-BE49-F238E27FC236}">
                <a16:creationId xmlns:a16="http://schemas.microsoft.com/office/drawing/2014/main" id="{249DDAC6-329D-4943-933A-E8C486FF6518}"/>
              </a:ext>
            </a:extLst>
          </p:cNvPr>
          <p:cNvSpPr/>
          <p:nvPr/>
        </p:nvSpPr>
        <p:spPr>
          <a:xfrm>
            <a:off x="8018371" y="6642556"/>
            <a:ext cx="1125629" cy="215444"/>
          </a:xfrm>
          <a:prstGeom prst="rect">
            <a:avLst/>
          </a:prstGeom>
        </p:spPr>
        <p:txBody>
          <a:bodyPr wrap="none">
            <a:spAutoFit/>
          </a:bodyPr>
          <a:lstStyle/>
          <a:p>
            <a:r>
              <a:rPr lang="en-IE" sz="800" b="1" i="1" dirty="0">
                <a:latin typeface="Visby CF" panose="00000500000000000000" pitchFamily="50" charset="0"/>
              </a:rPr>
              <a:t>Photo © Ben Porter</a:t>
            </a:r>
            <a:endParaRPr lang="en-IE" sz="800" i="1" dirty="0"/>
          </a:p>
        </p:txBody>
      </p:sp>
    </p:spTree>
    <p:extLst>
      <p:ext uri="{BB962C8B-B14F-4D97-AF65-F5344CB8AC3E}">
        <p14:creationId xmlns:p14="http://schemas.microsoft.com/office/powerpoint/2010/main" val="184421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hoto of a curlew hiding in reeds, he is very hard to see">
            <a:extLst>
              <a:ext uri="{FF2B5EF4-FFF2-40B4-BE49-F238E27FC236}">
                <a16:creationId xmlns:a16="http://schemas.microsoft.com/office/drawing/2014/main" id="{8C0B0820-9C77-435D-8CE3-759029ED5B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825"/>
            <a:ext cx="9144000" cy="6867825"/>
          </a:xfrm>
          <a:prstGeom prst="rect">
            <a:avLst/>
          </a:prstGeom>
        </p:spPr>
      </p:pic>
      <p:sp>
        <p:nvSpPr>
          <p:cNvPr id="7" name="Rectangle 6" descr="white circle">
            <a:extLst>
              <a:ext uri="{FF2B5EF4-FFF2-40B4-BE49-F238E27FC236}">
                <a16:creationId xmlns:a16="http://schemas.microsoft.com/office/drawing/2014/main" id="{5210C2A9-F7DD-41CF-82CF-2E3794AE5C80}"/>
              </a:ext>
            </a:extLst>
          </p:cNvPr>
          <p:cNvSpPr/>
          <p:nvPr/>
        </p:nvSpPr>
        <p:spPr>
          <a:xfrm>
            <a:off x="-319716" y="-126460"/>
            <a:ext cx="2453908" cy="2415500"/>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lnSpc>
                <a:spcPct val="90000"/>
              </a:lnSpc>
              <a:spcBef>
                <a:spcPct val="0"/>
              </a:spcBef>
              <a:spcAft>
                <a:spcPts val="600"/>
              </a:spcAft>
            </a:pPr>
            <a:endParaRPr lang="en-US" sz="2600" dirty="0">
              <a:solidFill>
                <a:srgbClr val="262626"/>
              </a:solidFill>
              <a:latin typeface="Visby CF" panose="00000500000000000000" pitchFamily="50" charset="0"/>
              <a:ea typeface="+mj-ea"/>
              <a:cs typeface="+mj-cs"/>
            </a:endParaRPr>
          </a:p>
        </p:txBody>
      </p:sp>
      <p:sp>
        <p:nvSpPr>
          <p:cNvPr id="2" name="Title 1">
            <a:extLst>
              <a:ext uri="{FF2B5EF4-FFF2-40B4-BE49-F238E27FC236}">
                <a16:creationId xmlns:a16="http://schemas.microsoft.com/office/drawing/2014/main" id="{9C1A8D97-2171-4536-AD9A-0708E7FE8807}"/>
              </a:ext>
            </a:extLst>
          </p:cNvPr>
          <p:cNvSpPr>
            <a:spLocks noGrp="1"/>
          </p:cNvSpPr>
          <p:nvPr>
            <p:ph type="title"/>
          </p:nvPr>
        </p:nvSpPr>
        <p:spPr>
          <a:xfrm>
            <a:off x="-418642" y="418508"/>
            <a:ext cx="2651760" cy="1325563"/>
          </a:xfrm>
        </p:spPr>
        <p:txBody>
          <a:bodyPr>
            <a:noAutofit/>
          </a:bodyPr>
          <a:lstStyle/>
          <a:p>
            <a:pPr algn="ctr"/>
            <a:r>
              <a:rPr lang="en-IE" sz="2400" dirty="0">
                <a:latin typeface="Big Caslon" panose="02000603090000020003" pitchFamily="2" charset="0"/>
              </a:rPr>
              <a:t>Can you find </a:t>
            </a:r>
            <a:br>
              <a:rPr lang="en-IE" sz="2400" dirty="0">
                <a:latin typeface="Big Caslon" panose="02000603090000020003" pitchFamily="2" charset="0"/>
              </a:rPr>
            </a:br>
            <a:r>
              <a:rPr lang="en-IE" sz="2400" dirty="0">
                <a:latin typeface="Big Caslon" panose="02000603090000020003" pitchFamily="2" charset="0"/>
              </a:rPr>
              <a:t>the Curlew </a:t>
            </a:r>
            <a:br>
              <a:rPr lang="en-IE" sz="2400" dirty="0">
                <a:latin typeface="Big Caslon" panose="02000603090000020003" pitchFamily="2" charset="0"/>
              </a:rPr>
            </a:br>
            <a:r>
              <a:rPr lang="en-IE" sz="2400" dirty="0">
                <a:latin typeface="Big Caslon" panose="02000603090000020003" pitchFamily="2" charset="0"/>
              </a:rPr>
              <a:t>in this </a:t>
            </a:r>
            <a:br>
              <a:rPr lang="en-IE" sz="2400" dirty="0">
                <a:latin typeface="Big Caslon" panose="02000603090000020003" pitchFamily="2" charset="0"/>
              </a:rPr>
            </a:br>
            <a:r>
              <a:rPr lang="en-IE" sz="2400" dirty="0">
                <a:latin typeface="Big Caslon" panose="02000603090000020003" pitchFamily="2" charset="0"/>
              </a:rPr>
              <a:t>picture?</a:t>
            </a:r>
          </a:p>
        </p:txBody>
      </p:sp>
      <p:sp>
        <p:nvSpPr>
          <p:cNvPr id="17" name="Rectangle 16">
            <a:extLst>
              <a:ext uri="{FF2B5EF4-FFF2-40B4-BE49-F238E27FC236}">
                <a16:creationId xmlns:a16="http://schemas.microsoft.com/office/drawing/2014/main" id="{D44ABD45-14A5-4F9D-81DC-C068A9621F46}"/>
              </a:ext>
            </a:extLst>
          </p:cNvPr>
          <p:cNvSpPr/>
          <p:nvPr/>
        </p:nvSpPr>
        <p:spPr>
          <a:xfrm>
            <a:off x="8000738" y="6642556"/>
            <a:ext cx="1191352" cy="215444"/>
          </a:xfrm>
          <a:prstGeom prst="rect">
            <a:avLst/>
          </a:prstGeom>
        </p:spPr>
        <p:txBody>
          <a:bodyPr wrap="none">
            <a:spAutoFit/>
          </a:bodyPr>
          <a:lstStyle/>
          <a:p>
            <a:r>
              <a:rPr lang="en-IE" sz="800" b="1" i="1" dirty="0">
                <a:latin typeface="Visby CF" panose="00000500000000000000" pitchFamily="50" charset="0"/>
              </a:rPr>
              <a:t>Photo © Linda Lyne\</a:t>
            </a:r>
            <a:endParaRPr lang="en-IE" sz="800" i="1" dirty="0"/>
          </a:p>
        </p:txBody>
      </p:sp>
    </p:spTree>
    <p:extLst>
      <p:ext uri="{BB962C8B-B14F-4D97-AF65-F5344CB8AC3E}">
        <p14:creationId xmlns:p14="http://schemas.microsoft.com/office/powerpoint/2010/main" val="347884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hoto of a curlew hiding in reeds, but circled to show where he is">
            <a:extLst>
              <a:ext uri="{FF2B5EF4-FFF2-40B4-BE49-F238E27FC236}">
                <a16:creationId xmlns:a16="http://schemas.microsoft.com/office/drawing/2014/main" id="{8949E124-8CC8-4CCB-97BF-D59644ED80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
            <a:ext cx="9144000" cy="6858000"/>
          </a:xfrm>
          <a:prstGeom prst="rect">
            <a:avLst/>
          </a:prstGeom>
        </p:spPr>
      </p:pic>
      <p:sp>
        <p:nvSpPr>
          <p:cNvPr id="6" name="Rectangle 6" descr="white circle">
            <a:extLst>
              <a:ext uri="{FF2B5EF4-FFF2-40B4-BE49-F238E27FC236}">
                <a16:creationId xmlns:a16="http://schemas.microsoft.com/office/drawing/2014/main" id="{6DCA4CCF-2F8A-4F7A-A55F-22FA82F4871C}"/>
              </a:ext>
            </a:extLst>
          </p:cNvPr>
          <p:cNvSpPr/>
          <p:nvPr/>
        </p:nvSpPr>
        <p:spPr>
          <a:xfrm>
            <a:off x="-475359" y="-322956"/>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lnSpc>
                <a:spcPct val="90000"/>
              </a:lnSpc>
              <a:spcBef>
                <a:spcPct val="0"/>
              </a:spcBef>
              <a:spcAft>
                <a:spcPts val="600"/>
              </a:spcAft>
            </a:pPr>
            <a:endParaRPr lang="en-US" sz="2400" dirty="0">
              <a:solidFill>
                <a:srgbClr val="262626"/>
              </a:solidFill>
              <a:latin typeface="+mj-lt"/>
              <a:ea typeface="+mj-ea"/>
              <a:cs typeface="+mj-cs"/>
            </a:endParaRPr>
          </a:p>
        </p:txBody>
      </p:sp>
      <p:sp>
        <p:nvSpPr>
          <p:cNvPr id="2" name="Title 1">
            <a:extLst>
              <a:ext uri="{FF2B5EF4-FFF2-40B4-BE49-F238E27FC236}">
                <a16:creationId xmlns:a16="http://schemas.microsoft.com/office/drawing/2014/main" id="{7A3D6812-0C03-43CC-8F34-6708C819EB6F}"/>
              </a:ext>
            </a:extLst>
          </p:cNvPr>
          <p:cNvSpPr>
            <a:spLocks noGrp="1"/>
          </p:cNvSpPr>
          <p:nvPr>
            <p:ph type="title"/>
          </p:nvPr>
        </p:nvSpPr>
        <p:spPr>
          <a:xfrm>
            <a:off x="67640" y="368899"/>
            <a:ext cx="1666355" cy="1325563"/>
          </a:xfrm>
        </p:spPr>
        <p:txBody>
          <a:bodyPr>
            <a:normAutofit/>
          </a:bodyPr>
          <a:lstStyle/>
          <a:p>
            <a:pPr algn="ctr"/>
            <a:r>
              <a:rPr lang="en-IE" sz="4000" dirty="0">
                <a:latin typeface="Big Caslon" panose="02000603090000020003" pitchFamily="2" charset="0"/>
              </a:rPr>
              <a:t>Well </a:t>
            </a:r>
            <a:br>
              <a:rPr lang="en-IE" sz="4000" dirty="0">
                <a:latin typeface="Big Caslon" panose="02000603090000020003" pitchFamily="2" charset="0"/>
              </a:rPr>
            </a:br>
            <a:r>
              <a:rPr lang="en-IE" sz="4000" dirty="0">
                <a:latin typeface="Big Caslon" panose="02000603090000020003" pitchFamily="2" charset="0"/>
              </a:rPr>
              <a:t>done!</a:t>
            </a:r>
          </a:p>
        </p:txBody>
      </p:sp>
      <p:sp>
        <p:nvSpPr>
          <p:cNvPr id="8" name="Rectangle 7">
            <a:extLst>
              <a:ext uri="{FF2B5EF4-FFF2-40B4-BE49-F238E27FC236}">
                <a16:creationId xmlns:a16="http://schemas.microsoft.com/office/drawing/2014/main" id="{A06F6628-30B7-4C49-872A-7D32B51EEDDB}"/>
              </a:ext>
            </a:extLst>
          </p:cNvPr>
          <p:cNvSpPr/>
          <p:nvPr/>
        </p:nvSpPr>
        <p:spPr>
          <a:xfrm>
            <a:off x="7755478" y="6611778"/>
            <a:ext cx="1388522" cy="246221"/>
          </a:xfrm>
          <a:prstGeom prst="rect">
            <a:avLst/>
          </a:prstGeom>
        </p:spPr>
        <p:txBody>
          <a:bodyPr wrap="none">
            <a:spAutoFit/>
          </a:bodyPr>
          <a:lstStyle/>
          <a:p>
            <a:r>
              <a:rPr lang="en-IE" sz="1000" b="1" i="1" dirty="0">
                <a:latin typeface="Visby CF" panose="00000500000000000000" pitchFamily="50" charset="0"/>
              </a:rPr>
              <a:t>Photo © Linda Lyne</a:t>
            </a:r>
            <a:endParaRPr lang="en-IE" sz="1000" i="1" dirty="0"/>
          </a:p>
        </p:txBody>
      </p:sp>
    </p:spTree>
    <p:extLst>
      <p:ext uri="{BB962C8B-B14F-4D97-AF65-F5344CB8AC3E}">
        <p14:creationId xmlns:p14="http://schemas.microsoft.com/office/powerpoint/2010/main" val="295958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3F74E-53D9-4C4C-A097-BD279CC70872}"/>
              </a:ext>
            </a:extLst>
          </p:cNvPr>
          <p:cNvSpPr>
            <a:spLocks noGrp="1"/>
          </p:cNvSpPr>
          <p:nvPr>
            <p:ph type="title"/>
          </p:nvPr>
        </p:nvSpPr>
        <p:spPr>
          <a:xfrm>
            <a:off x="372459" y="478283"/>
            <a:ext cx="7886700" cy="1325563"/>
          </a:xfrm>
        </p:spPr>
        <p:txBody>
          <a:bodyPr>
            <a:normAutofit/>
          </a:bodyPr>
          <a:lstStyle/>
          <a:p>
            <a:r>
              <a:rPr lang="en-IE" sz="3200" dirty="0">
                <a:latin typeface="Big Caslon" panose="02000603090000020003" pitchFamily="2" charset="0"/>
              </a:rPr>
              <a:t>Spot the difference</a:t>
            </a:r>
          </a:p>
        </p:txBody>
      </p:sp>
      <p:sp>
        <p:nvSpPr>
          <p:cNvPr id="2" name="TextBox 1">
            <a:extLst>
              <a:ext uri="{FF2B5EF4-FFF2-40B4-BE49-F238E27FC236}">
                <a16:creationId xmlns:a16="http://schemas.microsoft.com/office/drawing/2014/main" id="{E548D1D6-2FA8-4641-807E-0BF99E7BA715}"/>
              </a:ext>
            </a:extLst>
          </p:cNvPr>
          <p:cNvSpPr txBox="1"/>
          <p:nvPr/>
        </p:nvSpPr>
        <p:spPr>
          <a:xfrm>
            <a:off x="372458" y="1634842"/>
            <a:ext cx="8254015" cy="880369"/>
          </a:xfrm>
          <a:prstGeom prst="rect">
            <a:avLst/>
          </a:prstGeom>
          <a:noFill/>
        </p:spPr>
        <p:txBody>
          <a:bodyPr wrap="square" lIns="91440" tIns="45720" rIns="91440" bIns="45720" rtlCol="0" anchor="t">
            <a:spAutoFit/>
          </a:bodyPr>
          <a:lstStyle/>
          <a:p>
            <a:pPr>
              <a:lnSpc>
                <a:spcPct val="150000"/>
              </a:lnSpc>
            </a:pPr>
            <a:r>
              <a:rPr lang="en-IE" dirty="0"/>
              <a:t>The </a:t>
            </a:r>
            <a:r>
              <a:rPr lang="en-IE" b="1" dirty="0"/>
              <a:t>curlew </a:t>
            </a:r>
            <a:r>
              <a:rPr lang="en-IE" dirty="0"/>
              <a:t>and </a:t>
            </a:r>
            <a:r>
              <a:rPr lang="en-IE" b="1" dirty="0"/>
              <a:t>whimbrel </a:t>
            </a:r>
            <a:r>
              <a:rPr lang="en-IE" dirty="0"/>
              <a:t>are both large, brown waders with long, down curved bills. Distinguishing them can be tricky from a distance. Can you spot any differences?</a:t>
            </a:r>
          </a:p>
        </p:txBody>
      </p:sp>
      <p:pic>
        <p:nvPicPr>
          <p:cNvPr id="4" name="Picture 3" descr="2 photos, on the left is a curlew and on the right is a similar looking bird, a whimbrel">
            <a:extLst>
              <a:ext uri="{FF2B5EF4-FFF2-40B4-BE49-F238E27FC236}">
                <a16:creationId xmlns:a16="http://schemas.microsoft.com/office/drawing/2014/main" id="{085BB02C-58A5-436A-9D84-9D77E8453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91" y="3075431"/>
            <a:ext cx="8108950" cy="3327054"/>
          </a:xfrm>
          <a:prstGeom prst="rect">
            <a:avLst/>
          </a:prstGeom>
        </p:spPr>
      </p:pic>
      <p:sp>
        <p:nvSpPr>
          <p:cNvPr id="5" name="TextBox 4">
            <a:extLst>
              <a:ext uri="{FF2B5EF4-FFF2-40B4-BE49-F238E27FC236}">
                <a16:creationId xmlns:a16="http://schemas.microsoft.com/office/drawing/2014/main" id="{6A9536CA-2739-4880-97D5-976A73985475}"/>
              </a:ext>
            </a:extLst>
          </p:cNvPr>
          <p:cNvSpPr txBox="1"/>
          <p:nvPr/>
        </p:nvSpPr>
        <p:spPr>
          <a:xfrm>
            <a:off x="2258520" y="6048542"/>
            <a:ext cx="870751" cy="338554"/>
          </a:xfrm>
          <a:prstGeom prst="rect">
            <a:avLst/>
          </a:prstGeom>
          <a:noFill/>
        </p:spPr>
        <p:txBody>
          <a:bodyPr wrap="none" rtlCol="0">
            <a:spAutoFit/>
          </a:bodyPr>
          <a:lstStyle/>
          <a:p>
            <a:r>
              <a:rPr lang="en-IE" sz="1600" dirty="0">
                <a:solidFill>
                  <a:schemeClr val="bg1"/>
                </a:solidFill>
                <a:latin typeface="Visby CF" panose="00000500000000000000" pitchFamily="50" charset="0"/>
              </a:rPr>
              <a:t>Curlew</a:t>
            </a:r>
          </a:p>
        </p:txBody>
      </p:sp>
      <p:sp>
        <p:nvSpPr>
          <p:cNvPr id="9" name="TextBox 8">
            <a:extLst>
              <a:ext uri="{FF2B5EF4-FFF2-40B4-BE49-F238E27FC236}">
                <a16:creationId xmlns:a16="http://schemas.microsoft.com/office/drawing/2014/main" id="{4192106D-C295-4556-AFA4-41ED3075D122}"/>
              </a:ext>
            </a:extLst>
          </p:cNvPr>
          <p:cNvSpPr txBox="1"/>
          <p:nvPr/>
        </p:nvSpPr>
        <p:spPr>
          <a:xfrm>
            <a:off x="6173220" y="6063931"/>
            <a:ext cx="1085554" cy="338554"/>
          </a:xfrm>
          <a:prstGeom prst="rect">
            <a:avLst/>
          </a:prstGeom>
          <a:noFill/>
        </p:spPr>
        <p:txBody>
          <a:bodyPr wrap="none" rtlCol="0">
            <a:spAutoFit/>
          </a:bodyPr>
          <a:lstStyle/>
          <a:p>
            <a:r>
              <a:rPr lang="en-IE" sz="1600" dirty="0">
                <a:solidFill>
                  <a:schemeClr val="bg1"/>
                </a:solidFill>
                <a:latin typeface="Visby CF" panose="00000500000000000000" pitchFamily="50" charset="0"/>
              </a:rPr>
              <a:t>Whimbrel</a:t>
            </a:r>
          </a:p>
        </p:txBody>
      </p:sp>
      <p:sp>
        <p:nvSpPr>
          <p:cNvPr id="14" name="Rectangle 13">
            <a:extLst>
              <a:ext uri="{FF2B5EF4-FFF2-40B4-BE49-F238E27FC236}">
                <a16:creationId xmlns:a16="http://schemas.microsoft.com/office/drawing/2014/main" id="{2E7EDD29-F73B-4D8C-9151-D1F5FC9A8DC8}"/>
              </a:ext>
            </a:extLst>
          </p:cNvPr>
          <p:cNvSpPr/>
          <p:nvPr/>
        </p:nvSpPr>
        <p:spPr>
          <a:xfrm>
            <a:off x="7604796" y="6642556"/>
            <a:ext cx="1539204" cy="215444"/>
          </a:xfrm>
          <a:prstGeom prst="rect">
            <a:avLst/>
          </a:prstGeom>
        </p:spPr>
        <p:txBody>
          <a:bodyPr wrap="none">
            <a:spAutoFit/>
          </a:bodyPr>
          <a:lstStyle/>
          <a:p>
            <a:r>
              <a:rPr lang="en-IE" sz="800" b="1" i="1" dirty="0">
                <a:latin typeface="Visby CF" panose="00000500000000000000" pitchFamily="50" charset="0"/>
              </a:rPr>
              <a:t>Photos © Birdwatch Ireland</a:t>
            </a:r>
            <a:endParaRPr lang="en-IE" sz="800" i="1" dirty="0"/>
          </a:p>
        </p:txBody>
      </p:sp>
    </p:spTree>
    <p:extLst>
      <p:ext uri="{BB962C8B-B14F-4D97-AF65-F5344CB8AC3E}">
        <p14:creationId xmlns:p14="http://schemas.microsoft.com/office/powerpoint/2010/main" val="195277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tylized illustration of a curlew, coloured red to show its endangered">
            <a:extLst>
              <a:ext uri="{FF2B5EF4-FFF2-40B4-BE49-F238E27FC236}">
                <a16:creationId xmlns:a16="http://schemas.microsoft.com/office/drawing/2014/main" id="{F46406FF-3FA3-4112-ABD1-70E237AC243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9399764">
            <a:off x="5187932" y="608307"/>
            <a:ext cx="3562159" cy="3562159"/>
          </a:xfrm>
        </p:spPr>
      </p:pic>
      <p:sp>
        <p:nvSpPr>
          <p:cNvPr id="4" name="Title 2">
            <a:extLst>
              <a:ext uri="{FF2B5EF4-FFF2-40B4-BE49-F238E27FC236}">
                <a16:creationId xmlns:a16="http://schemas.microsoft.com/office/drawing/2014/main" id="{FDA2AB03-4C4B-4AEC-BF5D-832302D67E1A}"/>
              </a:ext>
            </a:extLst>
          </p:cNvPr>
          <p:cNvSpPr>
            <a:spLocks noGrp="1"/>
          </p:cNvSpPr>
          <p:nvPr>
            <p:ph type="title"/>
          </p:nvPr>
        </p:nvSpPr>
        <p:spPr>
          <a:xfrm>
            <a:off x="372460" y="862562"/>
            <a:ext cx="10515600" cy="749572"/>
          </a:xfrm>
        </p:spPr>
        <p:txBody>
          <a:bodyPr>
            <a:normAutofit/>
          </a:bodyPr>
          <a:lstStyle/>
          <a:p>
            <a:r>
              <a:rPr lang="en-IE" sz="4000" dirty="0">
                <a:solidFill>
                  <a:srgbClr val="C00000"/>
                </a:solidFill>
                <a:latin typeface="Big Caslon" panose="02000603090000020003" pitchFamily="2" charset="0"/>
              </a:rPr>
              <a:t>RED STATUS</a:t>
            </a:r>
          </a:p>
        </p:txBody>
      </p:sp>
      <p:sp>
        <p:nvSpPr>
          <p:cNvPr id="2" name="TextBox 1">
            <a:extLst>
              <a:ext uri="{FF2B5EF4-FFF2-40B4-BE49-F238E27FC236}">
                <a16:creationId xmlns:a16="http://schemas.microsoft.com/office/drawing/2014/main" id="{E548D1D6-2FA8-4641-807E-0BF99E7BA715}"/>
              </a:ext>
            </a:extLst>
          </p:cNvPr>
          <p:cNvSpPr txBox="1"/>
          <p:nvPr/>
        </p:nvSpPr>
        <p:spPr>
          <a:xfrm>
            <a:off x="372460" y="2538241"/>
            <a:ext cx="8208586" cy="1200329"/>
          </a:xfrm>
          <a:prstGeom prst="rect">
            <a:avLst/>
          </a:prstGeom>
          <a:noFill/>
        </p:spPr>
        <p:txBody>
          <a:bodyPr wrap="square" lIns="91440" tIns="45720" rIns="91440" bIns="45720" rtlCol="0" anchor="t">
            <a:spAutoFit/>
          </a:bodyPr>
          <a:lstStyle/>
          <a:p>
            <a:pPr>
              <a:lnSpc>
                <a:spcPct val="150000"/>
              </a:lnSpc>
            </a:pPr>
            <a:r>
              <a:rPr lang="en-IE" dirty="0">
                <a:latin typeface="Visby CF" panose="00000500000000000000" pitchFamily="50" charset="0"/>
              </a:rPr>
              <a:t>The Curlew, one of Ireland's most iconic birds, and </a:t>
            </a:r>
          </a:p>
          <a:p>
            <a:pPr>
              <a:lnSpc>
                <a:spcPct val="150000"/>
              </a:lnSpc>
            </a:pPr>
            <a:r>
              <a:rPr lang="en-IE" dirty="0">
                <a:latin typeface="Visby CF" panose="00000500000000000000" pitchFamily="50" charset="0"/>
              </a:rPr>
              <a:t>is also </a:t>
            </a:r>
            <a:r>
              <a:rPr lang="en-IE" dirty="0">
                <a:latin typeface="Visby CF"/>
              </a:rPr>
              <a:t>one of our most endangered bird species</a:t>
            </a:r>
          </a:p>
          <a:p>
            <a:endParaRPr lang="en-IE" dirty="0">
              <a:latin typeface="Visby CF" panose="00000500000000000000" pitchFamily="50" charset="0"/>
            </a:endParaRPr>
          </a:p>
        </p:txBody>
      </p:sp>
      <p:sp>
        <p:nvSpPr>
          <p:cNvPr id="7" name="TextBox 6">
            <a:extLst>
              <a:ext uri="{FF2B5EF4-FFF2-40B4-BE49-F238E27FC236}">
                <a16:creationId xmlns:a16="http://schemas.microsoft.com/office/drawing/2014/main" id="{29AD607A-50C5-4DE5-9EBA-FC4DB788B6E5}"/>
              </a:ext>
            </a:extLst>
          </p:cNvPr>
          <p:cNvSpPr txBox="1"/>
          <p:nvPr/>
        </p:nvSpPr>
        <p:spPr>
          <a:xfrm>
            <a:off x="372460" y="3471963"/>
            <a:ext cx="8208586" cy="2819362"/>
          </a:xfrm>
          <a:prstGeom prst="rect">
            <a:avLst/>
          </a:prstGeom>
          <a:noFill/>
        </p:spPr>
        <p:txBody>
          <a:bodyPr wrap="square" lIns="91440" tIns="45720" rIns="91440" bIns="45720" rtlCol="0" anchor="t">
            <a:spAutoFit/>
          </a:bodyPr>
          <a:lstStyle/>
          <a:p>
            <a:endParaRPr lang="en-IE" dirty="0">
              <a:latin typeface="Visby CF" panose="00000500000000000000" pitchFamily="50" charset="0"/>
            </a:endParaRPr>
          </a:p>
          <a:p>
            <a:pPr>
              <a:lnSpc>
                <a:spcPct val="150000"/>
              </a:lnSpc>
            </a:pPr>
            <a:r>
              <a:rPr lang="en-IE" dirty="0">
                <a:latin typeface="Visby CF"/>
              </a:rPr>
              <a:t>In the 1980's there were about 3,500 - 5,500 pairs of breeding curlew in Ireland. A study carried out between 2012-2017 by the National Parks and Wildlife Service (NPWS), found that only </a:t>
            </a:r>
            <a:r>
              <a:rPr lang="en-IE" b="1" dirty="0">
                <a:latin typeface="Visby CF"/>
              </a:rPr>
              <a:t>148 </a:t>
            </a:r>
            <a:r>
              <a:rPr lang="en-IE" dirty="0">
                <a:latin typeface="Visby CF"/>
              </a:rPr>
              <a:t>remain.</a:t>
            </a:r>
          </a:p>
          <a:p>
            <a:pPr>
              <a:lnSpc>
                <a:spcPct val="150000"/>
              </a:lnSpc>
            </a:pPr>
            <a:endParaRPr lang="en-IE" dirty="0">
              <a:latin typeface="Visby CF"/>
            </a:endParaRPr>
          </a:p>
          <a:p>
            <a:pPr>
              <a:lnSpc>
                <a:spcPct val="150000"/>
              </a:lnSpc>
            </a:pPr>
            <a:r>
              <a:rPr lang="en-IE" dirty="0">
                <a:latin typeface="Visby CF"/>
              </a:rPr>
              <a:t>The Curlew Conservation Programme was established in 2017 to save Ireland's last breeding Curlew. </a:t>
            </a:r>
            <a:endParaRPr lang="en-IE" dirty="0">
              <a:cs typeface="Calibri"/>
            </a:endParaRPr>
          </a:p>
        </p:txBody>
      </p:sp>
      <p:sp>
        <p:nvSpPr>
          <p:cNvPr id="11" name="TextBox 10">
            <a:extLst>
              <a:ext uri="{FF2B5EF4-FFF2-40B4-BE49-F238E27FC236}">
                <a16:creationId xmlns:a16="http://schemas.microsoft.com/office/drawing/2014/main" id="{BB552BD2-B7E4-490D-A4EF-F85BDD0C44A4}"/>
              </a:ext>
            </a:extLst>
          </p:cNvPr>
          <p:cNvSpPr txBox="1"/>
          <p:nvPr/>
        </p:nvSpPr>
        <p:spPr>
          <a:xfrm>
            <a:off x="8117757" y="6642556"/>
            <a:ext cx="1026243" cy="215444"/>
          </a:xfrm>
          <a:prstGeom prst="rect">
            <a:avLst/>
          </a:prstGeom>
          <a:noFill/>
        </p:spPr>
        <p:txBody>
          <a:bodyPr wrap="none" rtlCol="0">
            <a:spAutoFit/>
          </a:bodyPr>
          <a:lstStyle/>
          <a:p>
            <a:r>
              <a:rPr lang="en-IE" sz="800" b="1" i="1" dirty="0">
                <a:latin typeface="Visby CF" panose="00000500000000000000" pitchFamily="50" charset="0"/>
              </a:rPr>
              <a:t>Illustration </a:t>
            </a:r>
            <a:r>
              <a:rPr lang="en-IE" sz="800" b="1" dirty="0">
                <a:latin typeface="Visby CF" panose="00000500000000000000" pitchFamily="50" charset="0"/>
              </a:rPr>
              <a:t>©</a:t>
            </a:r>
            <a:r>
              <a:rPr lang="en-IE" sz="800" b="1" i="1" dirty="0">
                <a:latin typeface="Visby CF" panose="00000500000000000000" pitchFamily="50" charset="0"/>
              </a:rPr>
              <a:t> LIVE</a:t>
            </a:r>
          </a:p>
        </p:txBody>
      </p:sp>
    </p:spTree>
    <p:extLst>
      <p:ext uri="{BB962C8B-B14F-4D97-AF65-F5344CB8AC3E}">
        <p14:creationId xmlns:p14="http://schemas.microsoft.com/office/powerpoint/2010/main" val="3234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41804" y="547425"/>
            <a:ext cx="4551297" cy="1332026"/>
          </a:xfrm>
        </p:spPr>
        <p:txBody>
          <a:bodyPr>
            <a:noAutofit/>
          </a:bodyPr>
          <a:lstStyle/>
          <a:p>
            <a:r>
              <a:rPr lang="en-IE" sz="3200" dirty="0">
                <a:latin typeface="Big Caslon" panose="02000603090000020003" pitchFamily="2" charset="0"/>
              </a:rPr>
              <a:t>Curlew Activity Sheets!</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41804" y="1646252"/>
            <a:ext cx="4366474" cy="4832092"/>
          </a:xfrm>
          <a:prstGeom prst="rect">
            <a:avLst/>
          </a:prstGeom>
          <a:noFill/>
        </p:spPr>
        <p:txBody>
          <a:bodyPr wrap="square" rtlCol="0">
            <a:spAutoFit/>
          </a:bodyPr>
          <a:lstStyle/>
          <a:p>
            <a:pPr>
              <a:lnSpc>
                <a:spcPct val="150000"/>
              </a:lnSpc>
            </a:pPr>
            <a:r>
              <a:rPr lang="en-IE" b="1" dirty="0">
                <a:latin typeface="Visby CF" panose="00000500000000000000" pitchFamily="50" charset="0"/>
              </a:rPr>
              <a:t>Have some fun using our Curlew worksheets. Simply download and print</a:t>
            </a:r>
          </a:p>
          <a:p>
            <a:pPr>
              <a:lnSpc>
                <a:spcPct val="150000"/>
              </a:lnSpc>
            </a:pPr>
            <a:endParaRPr lang="en-IE" b="1" dirty="0">
              <a:latin typeface="Visby CF" panose="00000500000000000000" pitchFamily="50" charset="0"/>
            </a:endParaRPr>
          </a:p>
          <a:p>
            <a:pPr marL="342900" indent="-342900">
              <a:lnSpc>
                <a:spcPct val="150000"/>
              </a:lnSpc>
              <a:buFont typeface="+mj-lt"/>
              <a:buAutoNum type="arabicPeriod"/>
            </a:pPr>
            <a:r>
              <a:rPr lang="en-IE" sz="1500" dirty="0">
                <a:latin typeface="Visby CF" panose="00000500000000000000" pitchFamily="50" charset="0"/>
              </a:rPr>
              <a:t>Colour in a Curlew</a:t>
            </a:r>
          </a:p>
          <a:p>
            <a:pPr marL="342900" indent="-342900">
              <a:lnSpc>
                <a:spcPct val="150000"/>
              </a:lnSpc>
              <a:buFont typeface="+mj-lt"/>
              <a:buAutoNum type="arabicPeriod"/>
            </a:pPr>
            <a:r>
              <a:rPr lang="en-IE" sz="1500" dirty="0">
                <a:latin typeface="Visby CF" panose="00000500000000000000" pitchFamily="50" charset="0"/>
              </a:rPr>
              <a:t>Can you name the different parts of a curlew?</a:t>
            </a:r>
          </a:p>
          <a:p>
            <a:pPr marL="342900" indent="-342900">
              <a:lnSpc>
                <a:spcPct val="150000"/>
              </a:lnSpc>
              <a:buFont typeface="+mj-lt"/>
              <a:buAutoNum type="arabicPeriod"/>
            </a:pPr>
            <a:r>
              <a:rPr lang="en-IE" sz="1500" dirty="0">
                <a:latin typeface="Visby CF" panose="00000500000000000000" pitchFamily="50" charset="0"/>
              </a:rPr>
              <a:t>Colour in this curlew mother with her chicks</a:t>
            </a:r>
          </a:p>
          <a:p>
            <a:pPr marL="342900" indent="-342900">
              <a:lnSpc>
                <a:spcPct val="150000"/>
              </a:lnSpc>
              <a:buFont typeface="+mj-lt"/>
              <a:buAutoNum type="arabicPeriod"/>
            </a:pPr>
            <a:r>
              <a:rPr lang="en-IE" sz="1500" dirty="0">
                <a:latin typeface="Visby CF" panose="00000500000000000000" pitchFamily="50" charset="0"/>
              </a:rPr>
              <a:t>What do Curlews eat?</a:t>
            </a:r>
          </a:p>
          <a:p>
            <a:pPr marL="342900" indent="-342900">
              <a:lnSpc>
                <a:spcPct val="150000"/>
              </a:lnSpc>
              <a:buFont typeface="+mj-lt"/>
              <a:buAutoNum type="arabicPeriod"/>
            </a:pPr>
            <a:r>
              <a:rPr lang="en-IE" sz="1500" dirty="0">
                <a:latin typeface="Visby CF" panose="00000500000000000000" pitchFamily="50" charset="0"/>
              </a:rPr>
              <a:t>Three Things about Curlews</a:t>
            </a:r>
          </a:p>
          <a:p>
            <a:pPr marL="342900" indent="-342900">
              <a:lnSpc>
                <a:spcPct val="150000"/>
              </a:lnSpc>
              <a:buFont typeface="+mj-lt"/>
              <a:buAutoNum type="arabicPeriod"/>
            </a:pPr>
            <a:r>
              <a:rPr lang="en-IE" sz="1500" dirty="0">
                <a:latin typeface="Visby CF" panose="00000500000000000000" pitchFamily="50" charset="0"/>
              </a:rPr>
              <a:t>Curlew Wordsearch</a:t>
            </a:r>
          </a:p>
          <a:p>
            <a:pPr marL="342900" indent="-342900">
              <a:lnSpc>
                <a:spcPct val="150000"/>
              </a:lnSpc>
              <a:buFont typeface="+mj-lt"/>
              <a:buAutoNum type="arabicPeriod"/>
            </a:pPr>
            <a:r>
              <a:rPr lang="en-IE" sz="1500" dirty="0">
                <a:latin typeface="Visby CF" panose="00000500000000000000" pitchFamily="50" charset="0"/>
              </a:rPr>
              <a:t>Curlew Poetry</a:t>
            </a:r>
          </a:p>
          <a:p>
            <a:pPr marL="342900" indent="-342900">
              <a:lnSpc>
                <a:spcPct val="150000"/>
              </a:lnSpc>
              <a:buFont typeface="+mj-lt"/>
              <a:buAutoNum type="arabicPeriod"/>
            </a:pPr>
            <a:r>
              <a:rPr lang="en-IE" sz="1500" dirty="0">
                <a:latin typeface="Visby CF" panose="00000500000000000000" pitchFamily="50" charset="0"/>
              </a:rPr>
              <a:t>Spot the Difference</a:t>
            </a:r>
          </a:p>
        </p:txBody>
      </p:sp>
      <p:pic>
        <p:nvPicPr>
          <p:cNvPr id="6" name="Picture 5" descr="graphic containing 4 samples of curlew activity sheets, mostly colouring in pages, and a word search">
            <a:extLst>
              <a:ext uri="{FF2B5EF4-FFF2-40B4-BE49-F238E27FC236}">
                <a16:creationId xmlns:a16="http://schemas.microsoft.com/office/drawing/2014/main" id="{AF1B7529-CE4F-4C07-BD52-D5F5A0CE27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87175" y="301922"/>
            <a:ext cx="4756825" cy="6254155"/>
          </a:xfrm>
          <a:prstGeom prst="rect">
            <a:avLst/>
          </a:prstGeom>
        </p:spPr>
      </p:pic>
      <p:sp>
        <p:nvSpPr>
          <p:cNvPr id="7" name="Rectangle 6">
            <a:extLst>
              <a:ext uri="{FF2B5EF4-FFF2-40B4-BE49-F238E27FC236}">
                <a16:creationId xmlns:a16="http://schemas.microsoft.com/office/drawing/2014/main" id="{549FCC2F-CE1C-43D5-BD8E-B02E97A60730}"/>
              </a:ext>
            </a:extLst>
          </p:cNvPr>
          <p:cNvSpPr/>
          <p:nvPr/>
        </p:nvSpPr>
        <p:spPr>
          <a:xfrm>
            <a:off x="8117757" y="6642556"/>
            <a:ext cx="1026243" cy="215444"/>
          </a:xfrm>
          <a:prstGeom prst="rect">
            <a:avLst/>
          </a:prstGeom>
        </p:spPr>
        <p:txBody>
          <a:bodyPr wrap="none">
            <a:spAutoFit/>
          </a:bodyPr>
          <a:lstStyle/>
          <a:p>
            <a:r>
              <a:rPr lang="en-IE" sz="800" b="1" i="1" dirty="0">
                <a:latin typeface="Visby CF" panose="00000500000000000000" pitchFamily="50" charset="0"/>
              </a:rPr>
              <a:t>Illustration </a:t>
            </a:r>
            <a:r>
              <a:rPr lang="en-IE" sz="800" b="1" dirty="0">
                <a:latin typeface="Visby CF" panose="00000500000000000000" pitchFamily="50" charset="0"/>
              </a:rPr>
              <a:t>©</a:t>
            </a:r>
            <a:r>
              <a:rPr lang="en-IE" sz="800" b="1" i="1" dirty="0">
                <a:latin typeface="Visby CF" panose="00000500000000000000" pitchFamily="50" charset="0"/>
              </a:rPr>
              <a:t> LIVE</a:t>
            </a:r>
          </a:p>
        </p:txBody>
      </p:sp>
    </p:spTree>
    <p:extLst>
      <p:ext uri="{BB962C8B-B14F-4D97-AF65-F5344CB8AC3E}">
        <p14:creationId xmlns:p14="http://schemas.microsoft.com/office/powerpoint/2010/main" val="396568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42900" y="419188"/>
            <a:ext cx="6015039" cy="1332026"/>
          </a:xfrm>
        </p:spPr>
        <p:txBody>
          <a:bodyPr>
            <a:noAutofit/>
          </a:bodyPr>
          <a:lstStyle/>
          <a:p>
            <a:pPr>
              <a:lnSpc>
                <a:spcPct val="100000"/>
              </a:lnSpc>
            </a:pPr>
            <a:r>
              <a:rPr lang="en-US" sz="2800" b="1" dirty="0">
                <a:latin typeface="Big Caslon" panose="02000603090000020003" pitchFamily="2" charset="0"/>
              </a:rPr>
              <a:t>Share your curlew drawings, poems and more with us! </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33487" y="1752187"/>
            <a:ext cx="8062961" cy="3908762"/>
          </a:xfrm>
          <a:prstGeom prst="rect">
            <a:avLst/>
          </a:prstGeom>
          <a:noFill/>
        </p:spPr>
        <p:txBody>
          <a:bodyPr wrap="square" rtlCol="0">
            <a:spAutoFit/>
          </a:bodyPr>
          <a:lstStyle/>
          <a:p>
            <a:pPr>
              <a:lnSpc>
                <a:spcPct val="150000"/>
              </a:lnSpc>
            </a:pPr>
            <a:r>
              <a:rPr lang="en-US" dirty="0">
                <a:latin typeface="Visby CF" panose="00000500000000000000" pitchFamily="50" charset="0"/>
              </a:rPr>
              <a:t>You can email them to </a:t>
            </a:r>
            <a:r>
              <a:rPr lang="en-US" u="sng" dirty="0">
                <a:latin typeface="Visby CF" panose="00000500000000000000" pitchFamily="50" charset="0"/>
                <a:hlinkClick r:id="rId2"/>
              </a:rPr>
              <a:t>live@ucc.ie</a:t>
            </a:r>
            <a:r>
              <a:rPr lang="en-US" dirty="0">
                <a:latin typeface="Visby CF" panose="00000500000000000000" pitchFamily="50" charset="0"/>
              </a:rPr>
              <a:t>, or post online on</a:t>
            </a:r>
          </a:p>
          <a:p>
            <a:pPr>
              <a:lnSpc>
                <a:spcPct val="150000"/>
              </a:lnSpc>
            </a:pPr>
            <a:r>
              <a:rPr lang="en-US" dirty="0">
                <a:latin typeface="Visby CF" panose="00000500000000000000" pitchFamily="50" charset="0"/>
              </a:rPr>
              <a:t> 21st April,  for </a:t>
            </a:r>
            <a:r>
              <a:rPr lang="en-US" b="1" dirty="0">
                <a:latin typeface="Visby CF" panose="00000500000000000000" pitchFamily="50" charset="0"/>
              </a:rPr>
              <a:t>World Curlew Day</a:t>
            </a:r>
            <a:r>
              <a:rPr lang="en-IE" b="1" dirty="0">
                <a:latin typeface="Visby CF" panose="00000500000000000000" pitchFamily="50" charset="0"/>
              </a:rPr>
              <a:t>. </a:t>
            </a:r>
          </a:p>
          <a:p>
            <a:pPr>
              <a:lnSpc>
                <a:spcPct val="150000"/>
              </a:lnSpc>
            </a:pPr>
            <a:endParaRPr lang="en-US" dirty="0">
              <a:latin typeface="Visby CF" panose="00000500000000000000" pitchFamily="50" charset="0"/>
            </a:endParaRPr>
          </a:p>
          <a:p>
            <a:pPr>
              <a:lnSpc>
                <a:spcPct val="150000"/>
              </a:lnSpc>
            </a:pPr>
            <a:r>
              <a:rPr lang="en-US" dirty="0">
                <a:latin typeface="Visby CF" panose="00000500000000000000" pitchFamily="50" charset="0"/>
              </a:rPr>
              <a:t>For more information visit </a:t>
            </a:r>
            <a:r>
              <a:rPr lang="en-US" b="1" u="sng" dirty="0">
                <a:latin typeface="Visby CF" panose="00000500000000000000" pitchFamily="50" charset="0"/>
                <a:hlinkClick r:id="rId3"/>
              </a:rPr>
              <a:t>www.ecomuseumlive.eu</a:t>
            </a:r>
            <a:endParaRPr lang="en-US" b="1" u="sng" dirty="0">
              <a:latin typeface="Visby CF" panose="00000500000000000000" pitchFamily="50" charset="0"/>
            </a:endParaRPr>
          </a:p>
          <a:p>
            <a:pPr>
              <a:lnSpc>
                <a:spcPct val="150000"/>
              </a:lnSpc>
            </a:pPr>
            <a:r>
              <a:rPr lang="en-US" sz="1600" b="1" dirty="0">
                <a:solidFill>
                  <a:schemeClr val="bg2">
                    <a:lumMod val="50000"/>
                  </a:schemeClr>
                </a:solidFill>
                <a:latin typeface="Visby CF" panose="00000500000000000000" pitchFamily="50" charset="0"/>
              </a:rPr>
              <a:t>#WorldCurlewDay #IrishCurlews #EcomuseumLive #Cuirliún</a:t>
            </a:r>
            <a:endParaRPr lang="en-IE" sz="1600" dirty="0">
              <a:solidFill>
                <a:schemeClr val="bg2">
                  <a:lumMod val="50000"/>
                </a:schemeClr>
              </a:solidFill>
              <a:latin typeface="Visby CF" panose="00000500000000000000" pitchFamily="50" charset="0"/>
            </a:endParaRPr>
          </a:p>
          <a:p>
            <a:pPr>
              <a:lnSpc>
                <a:spcPct val="150000"/>
              </a:lnSpc>
            </a:pPr>
            <a:endParaRPr lang="en-US" sz="1000" dirty="0">
              <a:latin typeface="Visby CF" panose="00000500000000000000" pitchFamily="50" charset="0"/>
            </a:endParaRPr>
          </a:p>
          <a:p>
            <a:pPr>
              <a:lnSpc>
                <a:spcPct val="150000"/>
              </a:lnSpc>
            </a:pPr>
            <a:endParaRPr lang="en-US" sz="1000" dirty="0">
              <a:latin typeface="Visby CF" panose="00000500000000000000" pitchFamily="50" charset="0"/>
            </a:endParaRPr>
          </a:p>
          <a:p>
            <a:pPr>
              <a:lnSpc>
                <a:spcPct val="150000"/>
              </a:lnSpc>
            </a:pPr>
            <a:r>
              <a:rPr lang="en-US" sz="1200" dirty="0">
                <a:latin typeface="Visby CF" panose="00000500000000000000" pitchFamily="50" charset="0"/>
              </a:rPr>
              <a:t>This Curlew presentation was developed for World Curlew Day as part of The LIVE Project's environmental education programme with the assistance of the Curlew Conservation Programme. The LIVE Project is co-funded by the European Regional Development fund under the Ireland Wales Cooperation Programme. This presentation and its images can be used for educational purpose only, under Creative Commons </a:t>
            </a:r>
            <a:r>
              <a:rPr lang="en-US" sz="1200" dirty="0" err="1">
                <a:latin typeface="Visby CF" panose="00000500000000000000" pitchFamily="50" charset="0"/>
              </a:rPr>
              <a:t>Licences</a:t>
            </a:r>
            <a:r>
              <a:rPr lang="en-US" sz="1200" dirty="0">
                <a:latin typeface="Visby CF" panose="00000500000000000000" pitchFamily="50" charset="0"/>
              </a:rPr>
              <a:t>.</a:t>
            </a:r>
            <a:endParaRPr lang="en-IE" sz="1200" dirty="0">
              <a:latin typeface="Visby CF" panose="00000500000000000000" pitchFamily="50" charset="0"/>
            </a:endParaRPr>
          </a:p>
          <a:p>
            <a:endParaRPr lang="en-IE" sz="1400" dirty="0">
              <a:latin typeface="Visby CF" panose="00000500000000000000" pitchFamily="50" charset="0"/>
            </a:endParaRPr>
          </a:p>
        </p:txBody>
      </p:sp>
      <p:pic>
        <p:nvPicPr>
          <p:cNvPr id="5" name="Picture 4" descr="Logo of the live project">
            <a:extLst>
              <a:ext uri="{FF2B5EF4-FFF2-40B4-BE49-F238E27FC236}">
                <a16:creationId xmlns:a16="http://schemas.microsoft.com/office/drawing/2014/main" id="{415F76E1-70C4-4D05-B25B-F38303728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809" y="5024717"/>
            <a:ext cx="2791321" cy="1833283"/>
          </a:xfrm>
          <a:prstGeom prst="rect">
            <a:avLst/>
          </a:prstGeom>
        </p:spPr>
      </p:pic>
      <p:pic>
        <p:nvPicPr>
          <p:cNvPr id="9" name="Picture 8" descr="black and white illustration, the logo for the curlew conservation programme">
            <a:extLst>
              <a:ext uri="{FF2B5EF4-FFF2-40B4-BE49-F238E27FC236}">
                <a16:creationId xmlns:a16="http://schemas.microsoft.com/office/drawing/2014/main" id="{574E7977-B45E-4AAD-83B8-8DFA0E18A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206" y="446573"/>
            <a:ext cx="1920188" cy="1920188"/>
          </a:xfrm>
          <a:prstGeom prst="rect">
            <a:avLst/>
          </a:prstGeom>
        </p:spPr>
      </p:pic>
      <p:pic>
        <p:nvPicPr>
          <p:cNvPr id="4" name="Picture 5" descr="graphic containing the EU logos pf the Ireland Wales Cooperation Programme">
            <a:extLst>
              <a:ext uri="{FF2B5EF4-FFF2-40B4-BE49-F238E27FC236}">
                <a16:creationId xmlns:a16="http://schemas.microsoft.com/office/drawing/2014/main" id="{A3E5BB47-450D-4178-8ADE-33578C1D3A2D}"/>
              </a:ext>
            </a:extLst>
          </p:cNvPr>
          <p:cNvPicPr>
            <a:picLocks noChangeAspect="1"/>
          </p:cNvPicPr>
          <p:nvPr/>
        </p:nvPicPr>
        <p:blipFill>
          <a:blip r:embed="rId6"/>
          <a:stretch>
            <a:fillRect/>
          </a:stretch>
        </p:blipFill>
        <p:spPr>
          <a:xfrm>
            <a:off x="445770" y="5554681"/>
            <a:ext cx="4827494" cy="1116257"/>
          </a:xfrm>
          <a:prstGeom prst="rect">
            <a:avLst/>
          </a:prstGeom>
        </p:spPr>
      </p:pic>
    </p:spTree>
    <p:extLst>
      <p:ext uri="{BB962C8B-B14F-4D97-AF65-F5344CB8AC3E}">
        <p14:creationId xmlns:p14="http://schemas.microsoft.com/office/powerpoint/2010/main" val="291049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2AB03-4C4B-4AEC-BF5D-832302D67E1A}"/>
              </a:ext>
            </a:extLst>
          </p:cNvPr>
          <p:cNvSpPr>
            <a:spLocks noGrp="1"/>
          </p:cNvSpPr>
          <p:nvPr>
            <p:ph type="title"/>
          </p:nvPr>
        </p:nvSpPr>
        <p:spPr>
          <a:xfrm>
            <a:off x="452814" y="1078006"/>
            <a:ext cx="10515600" cy="749572"/>
          </a:xfrm>
        </p:spPr>
        <p:txBody>
          <a:bodyPr>
            <a:normAutofit/>
          </a:bodyPr>
          <a:lstStyle/>
          <a:p>
            <a:r>
              <a:rPr lang="en-IE" sz="4000" dirty="0">
                <a:latin typeface="Big Caslon" panose="02000603090000020003" pitchFamily="2" charset="0"/>
              </a:rPr>
              <a:t>World Curlew Day</a:t>
            </a:r>
          </a:p>
        </p:txBody>
      </p:sp>
      <p:sp>
        <p:nvSpPr>
          <p:cNvPr id="9" name="TextBox 8">
            <a:extLst>
              <a:ext uri="{FF2B5EF4-FFF2-40B4-BE49-F238E27FC236}">
                <a16:creationId xmlns:a16="http://schemas.microsoft.com/office/drawing/2014/main" id="{5051DBEA-D7D6-4FC9-8D6B-4A7485165334}"/>
              </a:ext>
            </a:extLst>
          </p:cNvPr>
          <p:cNvSpPr txBox="1"/>
          <p:nvPr/>
        </p:nvSpPr>
        <p:spPr>
          <a:xfrm>
            <a:off x="452814" y="2448636"/>
            <a:ext cx="8238372" cy="4250523"/>
          </a:xfrm>
          <a:prstGeom prst="rect">
            <a:avLst/>
          </a:prstGeom>
          <a:noFill/>
        </p:spPr>
        <p:txBody>
          <a:bodyPr wrap="square" lIns="91440" tIns="45720" rIns="91440" bIns="45720" rtlCol="0" anchor="t">
            <a:spAutoFit/>
          </a:bodyPr>
          <a:lstStyle/>
          <a:p>
            <a:pPr>
              <a:lnSpc>
                <a:spcPct val="150000"/>
              </a:lnSpc>
            </a:pPr>
            <a:r>
              <a:rPr lang="en-IE" b="1" dirty="0">
                <a:latin typeface="Visby CF" panose="00000500000000000000" pitchFamily="50" charset="0"/>
              </a:rPr>
              <a:t>Curlews</a:t>
            </a:r>
            <a:r>
              <a:rPr lang="en-IE" dirty="0">
                <a:latin typeface="Visby CF" panose="00000500000000000000" pitchFamily="50" charset="0"/>
              </a:rPr>
              <a:t> have inspired poets, artists, musicians and writers</a:t>
            </a:r>
          </a:p>
          <a:p>
            <a:pPr>
              <a:lnSpc>
                <a:spcPct val="150000"/>
              </a:lnSpc>
            </a:pPr>
            <a:r>
              <a:rPr lang="en-IE" dirty="0">
                <a:latin typeface="Visby CF"/>
              </a:rPr>
              <a:t> for generations. Their iconic call could be heard in coasts, meadows, mountain slopes and moorlands. Sadly, there are fewer and fewer breeding curlews every year.</a:t>
            </a:r>
          </a:p>
          <a:p>
            <a:pPr>
              <a:lnSpc>
                <a:spcPct val="150000"/>
              </a:lnSpc>
            </a:pPr>
            <a:endParaRPr lang="en-IE" sz="1000" dirty="0">
              <a:latin typeface="Visby CF" panose="00000500000000000000" pitchFamily="50" charset="0"/>
            </a:endParaRPr>
          </a:p>
          <a:p>
            <a:pPr>
              <a:lnSpc>
                <a:spcPct val="150000"/>
              </a:lnSpc>
            </a:pPr>
            <a:r>
              <a:rPr lang="en-IE" b="1" dirty="0">
                <a:latin typeface="Visby CF" panose="00000500000000000000" pitchFamily="50" charset="0"/>
              </a:rPr>
              <a:t>World Curlew Day</a:t>
            </a:r>
            <a:r>
              <a:rPr lang="en-IE" dirty="0">
                <a:latin typeface="Visby CF" panose="00000500000000000000" pitchFamily="50" charset="0"/>
              </a:rPr>
              <a:t> falls on the 21st April each year. It’s a special day to help raise awareness about curlews, so we learn more about them, in the hope that we can save these beautiful birds from extinction.</a:t>
            </a:r>
          </a:p>
          <a:p>
            <a:pPr>
              <a:lnSpc>
                <a:spcPct val="150000"/>
              </a:lnSpc>
            </a:pPr>
            <a:endParaRPr lang="en-IE" sz="1000" dirty="0">
              <a:latin typeface="Visby CF" panose="00000500000000000000" pitchFamily="50" charset="0"/>
            </a:endParaRPr>
          </a:p>
          <a:p>
            <a:pPr>
              <a:lnSpc>
                <a:spcPct val="150000"/>
              </a:lnSpc>
            </a:pPr>
            <a:r>
              <a:rPr lang="en-IE" b="1" dirty="0">
                <a:latin typeface="Visby CF" panose="00000500000000000000" pitchFamily="50" charset="0"/>
              </a:rPr>
              <a:t>Let's find out more about Curlews and World Curlew Day!</a:t>
            </a:r>
            <a:endParaRPr lang="en-IE" dirty="0">
              <a:latin typeface="Visby CF" panose="00000500000000000000" pitchFamily="50" charset="0"/>
            </a:endParaRPr>
          </a:p>
          <a:p>
            <a:pPr>
              <a:lnSpc>
                <a:spcPct val="150000"/>
              </a:lnSpc>
            </a:pPr>
            <a:endParaRPr lang="en-IE" dirty="0"/>
          </a:p>
        </p:txBody>
      </p:sp>
      <p:pic>
        <p:nvPicPr>
          <p:cNvPr id="11" name="Content Placeholder 6" descr="Logo for World Curlew Day, sytlized illustration of a curlew, brown with patterns, with the text 'World Curlew Day and April 21st">
            <a:extLst>
              <a:ext uri="{FF2B5EF4-FFF2-40B4-BE49-F238E27FC236}">
                <a16:creationId xmlns:a16="http://schemas.microsoft.com/office/drawing/2014/main" id="{461D5830-5929-46B2-9BC6-49EC5E75D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297" y="190592"/>
            <a:ext cx="2394889" cy="2445081"/>
          </a:xfrm>
          <a:prstGeom prst="rect">
            <a:avLst/>
          </a:prstGeom>
        </p:spPr>
      </p:pic>
      <p:sp>
        <p:nvSpPr>
          <p:cNvPr id="13" name="TextBox 12">
            <a:extLst>
              <a:ext uri="{FF2B5EF4-FFF2-40B4-BE49-F238E27FC236}">
                <a16:creationId xmlns:a16="http://schemas.microsoft.com/office/drawing/2014/main" id="{ED29CB92-6AC5-465C-AD2F-A91B11178152}"/>
              </a:ext>
            </a:extLst>
          </p:cNvPr>
          <p:cNvSpPr txBox="1"/>
          <p:nvPr/>
        </p:nvSpPr>
        <p:spPr>
          <a:xfrm>
            <a:off x="7412436" y="6642556"/>
            <a:ext cx="1731564" cy="215444"/>
          </a:xfrm>
          <a:prstGeom prst="rect">
            <a:avLst/>
          </a:prstGeom>
          <a:noFill/>
        </p:spPr>
        <p:txBody>
          <a:bodyPr wrap="none" rtlCol="0">
            <a:spAutoFit/>
          </a:bodyPr>
          <a:lstStyle/>
          <a:p>
            <a:r>
              <a:rPr lang="en-IE" sz="800" b="1" i="1" dirty="0">
                <a:latin typeface="Visby CF" panose="00000500000000000000" pitchFamily="50" charset="0"/>
              </a:rPr>
              <a:t>Illustration </a:t>
            </a:r>
            <a:r>
              <a:rPr lang="en-IE" sz="800" b="1" dirty="0">
                <a:latin typeface="Visby CF" panose="00000500000000000000" pitchFamily="50" charset="0"/>
              </a:rPr>
              <a:t>© </a:t>
            </a:r>
            <a:r>
              <a:rPr lang="en-IE" sz="800" b="1" i="1" dirty="0">
                <a:latin typeface="Visby CF" panose="00000500000000000000" pitchFamily="50" charset="0"/>
              </a:rPr>
              <a:t>World Curlew Day</a:t>
            </a:r>
          </a:p>
        </p:txBody>
      </p:sp>
    </p:spTree>
    <p:extLst>
      <p:ext uri="{BB962C8B-B14F-4D97-AF65-F5344CB8AC3E}">
        <p14:creationId xmlns:p14="http://schemas.microsoft.com/office/powerpoint/2010/main" val="387184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9D913-DC6F-4CEF-A7DF-3FDBAA4E1CFA}"/>
              </a:ext>
            </a:extLst>
          </p:cNvPr>
          <p:cNvSpPr>
            <a:spLocks noGrp="1"/>
          </p:cNvSpPr>
          <p:nvPr>
            <p:ph type="title"/>
          </p:nvPr>
        </p:nvSpPr>
        <p:spPr>
          <a:xfrm>
            <a:off x="424355" y="480767"/>
            <a:ext cx="7886700" cy="1325563"/>
          </a:xfrm>
        </p:spPr>
        <p:txBody>
          <a:bodyPr>
            <a:normAutofit/>
          </a:bodyPr>
          <a:lstStyle/>
          <a:p>
            <a:r>
              <a:rPr lang="en-IE" sz="3200" dirty="0">
                <a:latin typeface="Big Caslon" panose="02000603090000020003" pitchFamily="2" charset="0"/>
              </a:rPr>
              <a:t>Ireland’s Largest Waders</a:t>
            </a:r>
          </a:p>
        </p:txBody>
      </p:sp>
      <p:pic>
        <p:nvPicPr>
          <p:cNvPr id="16" name="Picture 15" descr="Photo of a curlew walking in shallow water, with 1 leg lifted">
            <a:extLst>
              <a:ext uri="{FF2B5EF4-FFF2-40B4-BE49-F238E27FC236}">
                <a16:creationId xmlns:a16="http://schemas.microsoft.com/office/drawing/2014/main" id="{9A1A724A-908B-489F-A500-F9C0C11284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446411"/>
            <a:ext cx="9144000" cy="4411590"/>
          </a:xfrm>
          <a:prstGeom prst="rect">
            <a:avLst/>
          </a:prstGeom>
        </p:spPr>
      </p:pic>
      <p:sp>
        <p:nvSpPr>
          <p:cNvPr id="2" name="TextBox 1">
            <a:extLst>
              <a:ext uri="{FF2B5EF4-FFF2-40B4-BE49-F238E27FC236}">
                <a16:creationId xmlns:a16="http://schemas.microsoft.com/office/drawing/2014/main" id="{E548D1D6-2FA8-4641-807E-0BF99E7BA715}"/>
              </a:ext>
            </a:extLst>
          </p:cNvPr>
          <p:cNvSpPr txBox="1"/>
          <p:nvPr/>
        </p:nvSpPr>
        <p:spPr>
          <a:xfrm>
            <a:off x="402584" y="1480040"/>
            <a:ext cx="7990302" cy="1292662"/>
          </a:xfrm>
          <a:prstGeom prst="rect">
            <a:avLst/>
          </a:prstGeom>
          <a:noFill/>
        </p:spPr>
        <p:txBody>
          <a:bodyPr wrap="square" lIns="91440" tIns="45720" rIns="91440" bIns="45720" rtlCol="0" anchor="t">
            <a:spAutoFit/>
          </a:bodyPr>
          <a:lstStyle/>
          <a:p>
            <a:pPr>
              <a:lnSpc>
                <a:spcPct val="150000"/>
              </a:lnSpc>
            </a:pPr>
            <a:r>
              <a:rPr lang="en-IE" dirty="0">
                <a:latin typeface="Visby CF"/>
              </a:rPr>
              <a:t>The </a:t>
            </a:r>
            <a:r>
              <a:rPr lang="en-IE" b="1" dirty="0">
                <a:latin typeface="Visby CF"/>
              </a:rPr>
              <a:t>Curlew </a:t>
            </a:r>
            <a:r>
              <a:rPr lang="en-IE" dirty="0">
                <a:latin typeface="Visby CF"/>
              </a:rPr>
              <a:t>is Ireland's largest wader. A wader is a long-legged bird that 'wades' in shallow water or muddy ground to look for food. In Munster Irish, we say </a:t>
            </a:r>
            <a:r>
              <a:rPr lang="en-IE" b="1" i="1" dirty="0">
                <a:latin typeface="Visby CF"/>
              </a:rPr>
              <a:t>Cuirliún</a:t>
            </a:r>
            <a:r>
              <a:rPr lang="en-IE" dirty="0">
                <a:latin typeface="Visby CF"/>
              </a:rPr>
              <a:t>, but you can also say </a:t>
            </a:r>
            <a:r>
              <a:rPr lang="en-IE" b="1" i="1" dirty="0">
                <a:latin typeface="Visby CF"/>
              </a:rPr>
              <a:t>Crotach.</a:t>
            </a:r>
          </a:p>
        </p:txBody>
      </p:sp>
      <p:sp>
        <p:nvSpPr>
          <p:cNvPr id="17" name="TextBox 16">
            <a:extLst>
              <a:ext uri="{FF2B5EF4-FFF2-40B4-BE49-F238E27FC236}">
                <a16:creationId xmlns:a16="http://schemas.microsoft.com/office/drawing/2014/main" id="{B17446D3-DC8B-445C-900B-6C019C8B34C9}"/>
              </a:ext>
            </a:extLst>
          </p:cNvPr>
          <p:cNvSpPr txBox="1"/>
          <p:nvPr/>
        </p:nvSpPr>
        <p:spPr>
          <a:xfrm>
            <a:off x="8018371" y="6642556"/>
            <a:ext cx="1125629" cy="215444"/>
          </a:xfrm>
          <a:prstGeom prst="rect">
            <a:avLst/>
          </a:prstGeom>
          <a:noFill/>
        </p:spPr>
        <p:txBody>
          <a:bodyPr wrap="none" rtlCol="0">
            <a:spAutoFit/>
          </a:bodyPr>
          <a:lstStyle/>
          <a:p>
            <a:r>
              <a:rPr lang="en-IE" sz="800" b="1" i="1" dirty="0">
                <a:latin typeface="Visby CF" panose="00000500000000000000" pitchFamily="50" charset="0"/>
              </a:rPr>
              <a:t>Photo </a:t>
            </a:r>
            <a:r>
              <a:rPr lang="en-IE" sz="800" b="1" dirty="0">
                <a:latin typeface="Visby CF" panose="00000500000000000000" pitchFamily="50" charset="0"/>
              </a:rPr>
              <a:t>© </a:t>
            </a:r>
            <a:r>
              <a:rPr lang="en-IE" sz="800" b="1" i="1" dirty="0">
                <a:latin typeface="Visby CF" panose="00000500000000000000" pitchFamily="50" charset="0"/>
              </a:rPr>
              <a:t>Ben Porter</a:t>
            </a:r>
          </a:p>
        </p:txBody>
      </p:sp>
    </p:spTree>
    <p:extLst>
      <p:ext uri="{BB962C8B-B14F-4D97-AF65-F5344CB8AC3E}">
        <p14:creationId xmlns:p14="http://schemas.microsoft.com/office/powerpoint/2010/main" val="198633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F73FF-2AA1-481D-BCA0-BA0E6FFB57AD}"/>
              </a:ext>
            </a:extLst>
          </p:cNvPr>
          <p:cNvSpPr>
            <a:spLocks noGrp="1"/>
          </p:cNvSpPr>
          <p:nvPr>
            <p:ph type="title"/>
          </p:nvPr>
        </p:nvSpPr>
        <p:spPr>
          <a:xfrm>
            <a:off x="440554" y="524351"/>
            <a:ext cx="7886700" cy="1325563"/>
          </a:xfrm>
        </p:spPr>
        <p:txBody>
          <a:bodyPr>
            <a:normAutofit/>
          </a:bodyPr>
          <a:lstStyle/>
          <a:p>
            <a:r>
              <a:rPr lang="en-IE" sz="3200" dirty="0">
                <a:latin typeface="Big Caslon" panose="02000603090000020003" pitchFamily="2" charset="0"/>
              </a:rPr>
              <a:t>What does a Curlew look like?</a:t>
            </a:r>
            <a:endParaRPr lang="en-IE" sz="3200" dirty="0"/>
          </a:p>
        </p:txBody>
      </p:sp>
      <p:sp>
        <p:nvSpPr>
          <p:cNvPr id="2" name="TextBox 1">
            <a:extLst>
              <a:ext uri="{FF2B5EF4-FFF2-40B4-BE49-F238E27FC236}">
                <a16:creationId xmlns:a16="http://schemas.microsoft.com/office/drawing/2014/main" id="{E548D1D6-2FA8-4641-807E-0BF99E7BA715}"/>
              </a:ext>
            </a:extLst>
          </p:cNvPr>
          <p:cNvSpPr txBox="1"/>
          <p:nvPr/>
        </p:nvSpPr>
        <p:spPr>
          <a:xfrm>
            <a:off x="440554" y="1441979"/>
            <a:ext cx="7990490" cy="1292662"/>
          </a:xfrm>
          <a:prstGeom prst="rect">
            <a:avLst/>
          </a:prstGeom>
          <a:noFill/>
        </p:spPr>
        <p:txBody>
          <a:bodyPr wrap="square" lIns="91440" tIns="45720" rIns="91440" bIns="45720" rtlCol="0" anchor="t">
            <a:spAutoFit/>
          </a:bodyPr>
          <a:lstStyle/>
          <a:p>
            <a:pPr>
              <a:lnSpc>
                <a:spcPct val="150000"/>
              </a:lnSpc>
              <a:spcAft>
                <a:spcPts val="600"/>
              </a:spcAft>
            </a:pPr>
            <a:r>
              <a:rPr lang="en-IE" dirty="0">
                <a:latin typeface="Visby CF"/>
              </a:rPr>
              <a:t>Curlews are a large, mostly greyish brown (speckled dark and light) bird, with long greyish blue legs, long dark beak and long neck. The underbelly is more of a creamy colour, lightly speckled. </a:t>
            </a:r>
            <a:endParaRPr lang="en-US" dirty="0">
              <a:latin typeface="Visby CF" panose="00000500000000000000" pitchFamily="50" charset="0"/>
            </a:endParaRPr>
          </a:p>
        </p:txBody>
      </p:sp>
      <p:sp>
        <p:nvSpPr>
          <p:cNvPr id="20" name="Ben">
            <a:extLst>
              <a:ext uri="{FF2B5EF4-FFF2-40B4-BE49-F238E27FC236}">
                <a16:creationId xmlns:a16="http://schemas.microsoft.com/office/drawing/2014/main" id="{6B7F0AB3-9D5F-4C26-A404-D4EB3FAD5423}"/>
              </a:ext>
            </a:extLst>
          </p:cNvPr>
          <p:cNvSpPr txBox="1"/>
          <p:nvPr/>
        </p:nvSpPr>
        <p:spPr>
          <a:xfrm>
            <a:off x="8018371" y="6640437"/>
            <a:ext cx="1125629" cy="215444"/>
          </a:xfrm>
          <a:prstGeom prst="rect">
            <a:avLst/>
          </a:prstGeom>
          <a:noFill/>
        </p:spPr>
        <p:txBody>
          <a:bodyPr wrap="none" rtlCol="0">
            <a:spAutoFit/>
          </a:bodyPr>
          <a:lstStyle/>
          <a:p>
            <a:r>
              <a:rPr lang="en-IE" sz="800" b="1" i="1" dirty="0">
                <a:latin typeface="Visby CF" panose="00000500000000000000" pitchFamily="50" charset="0"/>
              </a:rPr>
              <a:t>Photo © Ben Porter</a:t>
            </a:r>
          </a:p>
        </p:txBody>
      </p:sp>
      <p:pic>
        <p:nvPicPr>
          <p:cNvPr id="7" name="Content Placeholder 5" descr="Photo of a skinny looking curlew looking right">
            <a:extLst>
              <a:ext uri="{FF2B5EF4-FFF2-40B4-BE49-F238E27FC236}">
                <a16:creationId xmlns:a16="http://schemas.microsoft.com/office/drawing/2014/main" id="{00020C2B-EF34-4E9B-99BE-58E4BB15D4E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3764" y="3107140"/>
            <a:ext cx="2839960" cy="3376242"/>
          </a:xfrm>
        </p:spPr>
      </p:pic>
      <p:sp>
        <p:nvSpPr>
          <p:cNvPr id="22" name="TextBox 21">
            <a:extLst>
              <a:ext uri="{FF2B5EF4-FFF2-40B4-BE49-F238E27FC236}">
                <a16:creationId xmlns:a16="http://schemas.microsoft.com/office/drawing/2014/main" id="{2A7A43CE-6219-471E-A70A-BFA6E1DE5980}"/>
              </a:ext>
            </a:extLst>
          </p:cNvPr>
          <p:cNvSpPr txBox="1"/>
          <p:nvPr/>
        </p:nvSpPr>
        <p:spPr>
          <a:xfrm>
            <a:off x="0" y="6640437"/>
            <a:ext cx="1911101" cy="215444"/>
          </a:xfrm>
          <a:prstGeom prst="rect">
            <a:avLst/>
          </a:prstGeom>
          <a:noFill/>
        </p:spPr>
        <p:txBody>
          <a:bodyPr wrap="none" rtlCol="0">
            <a:spAutoFit/>
          </a:bodyPr>
          <a:lstStyle/>
          <a:p>
            <a:pPr algn="r"/>
            <a:r>
              <a:rPr lang="en-IE" sz="800" b="1" i="1" dirty="0">
                <a:latin typeface="Visby CF" panose="00000500000000000000" pitchFamily="50" charset="0"/>
              </a:rPr>
              <a:t>Photo © Harding Birdwatch Ireland</a:t>
            </a:r>
          </a:p>
        </p:txBody>
      </p:sp>
      <p:pic>
        <p:nvPicPr>
          <p:cNvPr id="6" name="Content Placeholder 7" descr="Photo of a curlew from the side but looking towards the camera">
            <a:extLst>
              <a:ext uri="{FF2B5EF4-FFF2-40B4-BE49-F238E27FC236}">
                <a16:creationId xmlns:a16="http://schemas.microsoft.com/office/drawing/2014/main" id="{93A37CB4-51B6-4DB9-BE48-E7F051606A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428" y="3075575"/>
            <a:ext cx="3478746" cy="3376242"/>
          </a:xfrm>
        </p:spPr>
      </p:pic>
      <p:cxnSp>
        <p:nvCxnSpPr>
          <p:cNvPr id="19" name="Straight Arrow Connector 18" descr="arrow">
            <a:extLst>
              <a:ext uri="{FF2B5EF4-FFF2-40B4-BE49-F238E27FC236}">
                <a16:creationId xmlns:a16="http://schemas.microsoft.com/office/drawing/2014/main" id="{A5300A3D-ED1E-4BE4-8354-6A432A1D6E56}"/>
              </a:ext>
            </a:extLst>
          </p:cNvPr>
          <p:cNvCxnSpPr>
            <a:cxnSpLocks/>
            <a:stCxn id="17" idx="1"/>
          </p:cNvCxnSpPr>
          <p:nvPr/>
        </p:nvCxnSpPr>
        <p:spPr>
          <a:xfrm flipH="1">
            <a:off x="3447943" y="5833655"/>
            <a:ext cx="790024" cy="88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a:extLst>
              <a:ext uri="{FF2B5EF4-FFF2-40B4-BE49-F238E27FC236}">
                <a16:creationId xmlns:a16="http://schemas.microsoft.com/office/drawing/2014/main" id="{C4D2A4BA-ECFA-4F73-A2A0-B0D50B72E412}"/>
              </a:ext>
            </a:extLst>
          </p:cNvPr>
          <p:cNvCxnSpPr>
            <a:cxnSpLocks/>
            <a:stCxn id="17" idx="3"/>
          </p:cNvCxnSpPr>
          <p:nvPr/>
        </p:nvCxnSpPr>
        <p:spPr>
          <a:xfrm>
            <a:off x="5483821" y="5833655"/>
            <a:ext cx="746296" cy="88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505B7E6-054B-4327-B44C-FB0B9FCE691B}"/>
              </a:ext>
            </a:extLst>
          </p:cNvPr>
          <p:cNvSpPr txBox="1"/>
          <p:nvPr/>
        </p:nvSpPr>
        <p:spPr>
          <a:xfrm>
            <a:off x="4237967" y="5648989"/>
            <a:ext cx="1245854" cy="369332"/>
          </a:xfrm>
          <a:prstGeom prst="rect">
            <a:avLst/>
          </a:prstGeom>
          <a:noFill/>
        </p:spPr>
        <p:txBody>
          <a:bodyPr wrap="none" rtlCol="0">
            <a:spAutoFit/>
          </a:bodyPr>
          <a:lstStyle/>
          <a:p>
            <a:r>
              <a:rPr lang="en-IE" b="1" dirty="0">
                <a:latin typeface="Visby CF" panose="00000500000000000000" pitchFamily="50" charset="0"/>
              </a:rPr>
              <a:t>Long legs</a:t>
            </a:r>
          </a:p>
        </p:txBody>
      </p:sp>
      <p:cxnSp>
        <p:nvCxnSpPr>
          <p:cNvPr id="14" name="Straight Arrow Connector 13" descr="arrow">
            <a:extLst>
              <a:ext uri="{FF2B5EF4-FFF2-40B4-BE49-F238E27FC236}">
                <a16:creationId xmlns:a16="http://schemas.microsoft.com/office/drawing/2014/main" id="{EE32948A-CF90-4B02-B413-D3DF9A2F55AA}"/>
              </a:ext>
            </a:extLst>
          </p:cNvPr>
          <p:cNvCxnSpPr>
            <a:cxnSpLocks/>
            <a:stCxn id="13" idx="3"/>
          </p:cNvCxnSpPr>
          <p:nvPr/>
        </p:nvCxnSpPr>
        <p:spPr>
          <a:xfrm flipV="1">
            <a:off x="5567071" y="4688959"/>
            <a:ext cx="65011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a:extLst>
              <a:ext uri="{FF2B5EF4-FFF2-40B4-BE49-F238E27FC236}">
                <a16:creationId xmlns:a16="http://schemas.microsoft.com/office/drawing/2014/main" id="{9ED13BC3-66A6-486A-8754-FCD23623315F}"/>
              </a:ext>
            </a:extLst>
          </p:cNvPr>
          <p:cNvCxnSpPr>
            <a:cxnSpLocks/>
            <a:stCxn id="13" idx="1"/>
          </p:cNvCxnSpPr>
          <p:nvPr/>
        </p:nvCxnSpPr>
        <p:spPr>
          <a:xfrm flipH="1" flipV="1">
            <a:off x="3348579" y="4688959"/>
            <a:ext cx="876458"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CE582F-6C66-4EE8-A4D4-21B3BC35409B}"/>
              </a:ext>
            </a:extLst>
          </p:cNvPr>
          <p:cNvSpPr txBox="1"/>
          <p:nvPr/>
        </p:nvSpPr>
        <p:spPr>
          <a:xfrm>
            <a:off x="4225037" y="4688959"/>
            <a:ext cx="1342034" cy="369332"/>
          </a:xfrm>
          <a:prstGeom prst="rect">
            <a:avLst/>
          </a:prstGeom>
          <a:noFill/>
        </p:spPr>
        <p:txBody>
          <a:bodyPr wrap="none" rtlCol="0">
            <a:spAutoFit/>
          </a:bodyPr>
          <a:lstStyle/>
          <a:p>
            <a:r>
              <a:rPr lang="en-IE" b="1" dirty="0">
                <a:latin typeface="Visby CF" panose="00000500000000000000" pitchFamily="50" charset="0"/>
              </a:rPr>
              <a:t>Long neck</a:t>
            </a:r>
          </a:p>
        </p:txBody>
      </p:sp>
      <p:cxnSp>
        <p:nvCxnSpPr>
          <p:cNvPr id="10" name="Straight Arrow Connector 9" descr="arrow">
            <a:extLst>
              <a:ext uri="{FF2B5EF4-FFF2-40B4-BE49-F238E27FC236}">
                <a16:creationId xmlns:a16="http://schemas.microsoft.com/office/drawing/2014/main" id="{9D02F192-7C10-49EC-801E-2E6B5EE99DED}"/>
              </a:ext>
            </a:extLst>
          </p:cNvPr>
          <p:cNvCxnSpPr>
            <a:cxnSpLocks/>
            <a:stCxn id="8" idx="1"/>
          </p:cNvCxnSpPr>
          <p:nvPr/>
        </p:nvCxnSpPr>
        <p:spPr>
          <a:xfrm flipH="1">
            <a:off x="3309785" y="3429000"/>
            <a:ext cx="889390" cy="254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
            <a:extLst>
              <a:ext uri="{FF2B5EF4-FFF2-40B4-BE49-F238E27FC236}">
                <a16:creationId xmlns:a16="http://schemas.microsoft.com/office/drawing/2014/main" id="{5D7C1323-2DFC-4AAE-B6B2-7C6D87B323F1}"/>
              </a:ext>
            </a:extLst>
          </p:cNvPr>
          <p:cNvCxnSpPr>
            <a:cxnSpLocks/>
            <a:stCxn id="8" idx="3"/>
          </p:cNvCxnSpPr>
          <p:nvPr/>
        </p:nvCxnSpPr>
        <p:spPr>
          <a:xfrm>
            <a:off x="5571667" y="3429000"/>
            <a:ext cx="619658" cy="254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E83463-C38E-43D4-98EF-030EF5F6F661}"/>
              </a:ext>
            </a:extLst>
          </p:cNvPr>
          <p:cNvSpPr txBox="1"/>
          <p:nvPr/>
        </p:nvSpPr>
        <p:spPr>
          <a:xfrm>
            <a:off x="4199175" y="3244334"/>
            <a:ext cx="1372492" cy="369332"/>
          </a:xfrm>
          <a:prstGeom prst="rect">
            <a:avLst/>
          </a:prstGeom>
          <a:noFill/>
        </p:spPr>
        <p:txBody>
          <a:bodyPr wrap="none" rtlCol="0">
            <a:spAutoFit/>
          </a:bodyPr>
          <a:lstStyle/>
          <a:p>
            <a:r>
              <a:rPr lang="en-IE" b="1" dirty="0">
                <a:latin typeface="Visby CF" panose="00000500000000000000" pitchFamily="50" charset="0"/>
              </a:rPr>
              <a:t>Long beak</a:t>
            </a:r>
          </a:p>
        </p:txBody>
      </p:sp>
    </p:spTree>
    <p:extLst>
      <p:ext uri="{BB962C8B-B14F-4D97-AF65-F5344CB8AC3E}">
        <p14:creationId xmlns:p14="http://schemas.microsoft.com/office/powerpoint/2010/main" val="313095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291011" y="917814"/>
            <a:ext cx="4180119" cy="1332026"/>
          </a:xfrm>
        </p:spPr>
        <p:txBody>
          <a:bodyPr>
            <a:normAutofit/>
          </a:bodyPr>
          <a:lstStyle/>
          <a:p>
            <a:r>
              <a:rPr lang="en-IE" sz="3200" dirty="0">
                <a:latin typeface="Big Caslon" panose="02000603090000020003" pitchFamily="2" charset="0"/>
              </a:rPr>
              <a:t>How big is a curlew?</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02851" y="2537129"/>
            <a:ext cx="3982433" cy="1812035"/>
          </a:xfrm>
          <a:prstGeom prst="rect">
            <a:avLst/>
          </a:prstGeom>
          <a:noFill/>
        </p:spPr>
        <p:txBody>
          <a:bodyPr wrap="square" rtlCol="0">
            <a:spAutoFit/>
          </a:bodyPr>
          <a:lstStyle/>
          <a:p>
            <a:pPr>
              <a:lnSpc>
                <a:spcPct val="160000"/>
              </a:lnSpc>
            </a:pPr>
            <a:r>
              <a:rPr lang="en-US" dirty="0">
                <a:latin typeface="Visby CF" panose="00000500000000000000" pitchFamily="50" charset="0"/>
              </a:rPr>
              <a:t>A curlew can measure up to 60cm tall.</a:t>
            </a:r>
            <a:r>
              <a:rPr lang="en-US" dirty="0">
                <a:solidFill>
                  <a:schemeClr val="bg2">
                    <a:lumMod val="50000"/>
                  </a:schemeClr>
                </a:solidFill>
                <a:latin typeface="Visby CF" panose="00000500000000000000" pitchFamily="50" charset="0"/>
              </a:rPr>
              <a:t> That’s the length of 2 normal school rulers! </a:t>
            </a:r>
            <a:endParaRPr lang="en-IE" dirty="0">
              <a:solidFill>
                <a:schemeClr val="bg2">
                  <a:lumMod val="50000"/>
                </a:schemeClr>
              </a:solidFill>
              <a:latin typeface="Visby CF" panose="00000500000000000000" pitchFamily="50" charset="0"/>
            </a:endParaRPr>
          </a:p>
          <a:p>
            <a:pPr>
              <a:lnSpc>
                <a:spcPct val="160000"/>
              </a:lnSpc>
            </a:pPr>
            <a:endParaRPr lang="en-US" dirty="0">
              <a:latin typeface="Visby CF" panose="00000500000000000000" pitchFamily="50" charset="0"/>
            </a:endParaRPr>
          </a:p>
        </p:txBody>
      </p:sp>
      <p:pic>
        <p:nvPicPr>
          <p:cNvPr id="15" name="Picture 14" descr="photo of a wooden ruler">
            <a:extLst>
              <a:ext uri="{FF2B5EF4-FFF2-40B4-BE49-F238E27FC236}">
                <a16:creationId xmlns:a16="http://schemas.microsoft.com/office/drawing/2014/main" id="{9F5B5BA6-9807-4D54-9468-044D508DF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530463" flipV="1">
            <a:off x="3709857" y="2738712"/>
            <a:ext cx="1879852" cy="113203"/>
          </a:xfrm>
          <a:prstGeom prst="rect">
            <a:avLst/>
          </a:prstGeom>
        </p:spPr>
      </p:pic>
      <p:pic>
        <p:nvPicPr>
          <p:cNvPr id="26" name="Picture 25" descr="photo of a wooden ruler">
            <a:extLst>
              <a:ext uri="{FF2B5EF4-FFF2-40B4-BE49-F238E27FC236}">
                <a16:creationId xmlns:a16="http://schemas.microsoft.com/office/drawing/2014/main" id="{3942510D-44DD-4353-8E2B-062C7EF8F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9846" flipV="1">
            <a:off x="3632074" y="3656341"/>
            <a:ext cx="1879852" cy="153769"/>
          </a:xfrm>
          <a:prstGeom prst="rect">
            <a:avLst/>
          </a:prstGeom>
        </p:spPr>
      </p:pic>
      <p:sp>
        <p:nvSpPr>
          <p:cNvPr id="38" name="TextBox 37">
            <a:extLst>
              <a:ext uri="{FF2B5EF4-FFF2-40B4-BE49-F238E27FC236}">
                <a16:creationId xmlns:a16="http://schemas.microsoft.com/office/drawing/2014/main" id="{6B9D22CF-68E4-4EE4-80E9-AFFAEB69EC72}"/>
              </a:ext>
            </a:extLst>
          </p:cNvPr>
          <p:cNvSpPr txBox="1"/>
          <p:nvPr/>
        </p:nvSpPr>
        <p:spPr>
          <a:xfrm>
            <a:off x="336388" y="4349164"/>
            <a:ext cx="4089367" cy="2031325"/>
          </a:xfrm>
          <a:prstGeom prst="rect">
            <a:avLst/>
          </a:prstGeom>
          <a:noFill/>
        </p:spPr>
        <p:txBody>
          <a:bodyPr wrap="square" rtlCol="0">
            <a:spAutoFit/>
          </a:bodyPr>
          <a:lstStyle/>
          <a:p>
            <a:pPr>
              <a:lnSpc>
                <a:spcPct val="150000"/>
              </a:lnSpc>
            </a:pPr>
            <a:r>
              <a:rPr lang="en-US" dirty="0">
                <a:latin typeface="Visby CF" panose="00000500000000000000" pitchFamily="50" charset="0"/>
              </a:rPr>
              <a:t>They can weigh between 600g </a:t>
            </a:r>
          </a:p>
          <a:p>
            <a:pPr>
              <a:lnSpc>
                <a:spcPct val="150000"/>
              </a:lnSpc>
            </a:pPr>
            <a:r>
              <a:rPr lang="en-US" dirty="0">
                <a:latin typeface="Visby CF" panose="00000500000000000000" pitchFamily="50" charset="0"/>
              </a:rPr>
              <a:t>and 950g. </a:t>
            </a:r>
            <a:r>
              <a:rPr lang="en-US" dirty="0">
                <a:solidFill>
                  <a:schemeClr val="bg2">
                    <a:lumMod val="50000"/>
                  </a:schemeClr>
                </a:solidFill>
                <a:latin typeface="Visby CF" panose="00000500000000000000" pitchFamily="50" charset="0"/>
              </a:rPr>
              <a:t>That’s  between 1.5 </a:t>
            </a:r>
            <a:r>
              <a:rPr lang="en-US" dirty="0" err="1">
                <a:solidFill>
                  <a:schemeClr val="bg2">
                    <a:lumMod val="50000"/>
                  </a:schemeClr>
                </a:solidFill>
                <a:latin typeface="Visby CF" panose="00000500000000000000" pitchFamily="50" charset="0"/>
              </a:rPr>
              <a:t>lbs</a:t>
            </a:r>
            <a:r>
              <a:rPr lang="en-US" dirty="0">
                <a:solidFill>
                  <a:schemeClr val="bg2">
                    <a:lumMod val="50000"/>
                  </a:schemeClr>
                </a:solidFill>
                <a:latin typeface="Visby CF" panose="00000500000000000000" pitchFamily="50" charset="0"/>
              </a:rPr>
              <a:t> and 2 </a:t>
            </a:r>
            <a:r>
              <a:rPr lang="en-US" dirty="0" err="1">
                <a:solidFill>
                  <a:schemeClr val="bg2">
                    <a:lumMod val="50000"/>
                  </a:schemeClr>
                </a:solidFill>
                <a:latin typeface="Visby CF" panose="00000500000000000000" pitchFamily="50" charset="0"/>
              </a:rPr>
              <a:t>lbs</a:t>
            </a:r>
            <a:r>
              <a:rPr lang="en-US" dirty="0">
                <a:solidFill>
                  <a:schemeClr val="bg2">
                    <a:lumMod val="50000"/>
                  </a:schemeClr>
                </a:solidFill>
                <a:latin typeface="Visby CF" panose="00000500000000000000" pitchFamily="50" charset="0"/>
              </a:rPr>
              <a:t> of butter!</a:t>
            </a:r>
          </a:p>
          <a:p>
            <a:pPr>
              <a:lnSpc>
                <a:spcPct val="150000"/>
              </a:lnSpc>
            </a:pPr>
            <a:endParaRPr lang="en-US" dirty="0">
              <a:latin typeface="Visby CF" panose="00000500000000000000" pitchFamily="50" charset="0"/>
            </a:endParaRPr>
          </a:p>
          <a:p>
            <a:endParaRPr lang="en-IE" dirty="0"/>
          </a:p>
        </p:txBody>
      </p:sp>
      <p:pic>
        <p:nvPicPr>
          <p:cNvPr id="17" name="Picture 16" descr="photo of a pound of butter">
            <a:extLst>
              <a:ext uri="{FF2B5EF4-FFF2-40B4-BE49-F238E27FC236}">
                <a16:creationId xmlns:a16="http://schemas.microsoft.com/office/drawing/2014/main" id="{D86838EB-311E-4E74-B434-0188245AD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348" y="6127615"/>
            <a:ext cx="1466951" cy="643468"/>
          </a:xfrm>
          <a:prstGeom prst="rect">
            <a:avLst/>
          </a:prstGeom>
        </p:spPr>
      </p:pic>
      <p:cxnSp>
        <p:nvCxnSpPr>
          <p:cNvPr id="53" name="Straight Arrow Connector 52" descr="arrow">
            <a:extLst>
              <a:ext uri="{FF2B5EF4-FFF2-40B4-BE49-F238E27FC236}">
                <a16:creationId xmlns:a16="http://schemas.microsoft.com/office/drawing/2014/main" id="{846C8C93-6CA0-40FC-8986-873F9762702A}"/>
              </a:ext>
            </a:extLst>
          </p:cNvPr>
          <p:cNvCxnSpPr>
            <a:cxnSpLocks/>
          </p:cNvCxnSpPr>
          <p:nvPr/>
        </p:nvCxnSpPr>
        <p:spPr>
          <a:xfrm>
            <a:off x="3341242" y="6235527"/>
            <a:ext cx="204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62416B5-4765-4F0C-87E5-D0BF85E8EA80}"/>
              </a:ext>
            </a:extLst>
          </p:cNvPr>
          <p:cNvSpPr txBox="1"/>
          <p:nvPr/>
        </p:nvSpPr>
        <p:spPr>
          <a:xfrm>
            <a:off x="2941324" y="6112416"/>
            <a:ext cx="474810" cy="246221"/>
          </a:xfrm>
          <a:prstGeom prst="rect">
            <a:avLst/>
          </a:prstGeom>
          <a:noFill/>
        </p:spPr>
        <p:txBody>
          <a:bodyPr wrap="none" rtlCol="0">
            <a:spAutoFit/>
          </a:bodyPr>
          <a:lstStyle/>
          <a:p>
            <a:r>
              <a:rPr lang="en-IE" sz="1000" dirty="0">
                <a:solidFill>
                  <a:schemeClr val="accent6">
                    <a:lumMod val="50000"/>
                  </a:schemeClr>
                </a:solidFill>
                <a:latin typeface="Visby CF" panose="00000500000000000000" pitchFamily="50" charset="0"/>
              </a:rPr>
              <a:t>454g</a:t>
            </a:r>
          </a:p>
        </p:txBody>
      </p:sp>
      <p:cxnSp>
        <p:nvCxnSpPr>
          <p:cNvPr id="52" name="Straight Arrow Connector 51" descr="arrow">
            <a:extLst>
              <a:ext uri="{FF2B5EF4-FFF2-40B4-BE49-F238E27FC236}">
                <a16:creationId xmlns:a16="http://schemas.microsoft.com/office/drawing/2014/main" id="{791BC563-79CC-407B-93A5-5745D0C9B0C9}"/>
              </a:ext>
            </a:extLst>
          </p:cNvPr>
          <p:cNvCxnSpPr>
            <a:cxnSpLocks/>
          </p:cNvCxnSpPr>
          <p:nvPr/>
        </p:nvCxnSpPr>
        <p:spPr>
          <a:xfrm>
            <a:off x="3350163" y="5935563"/>
            <a:ext cx="204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9950C8-91AC-4D14-B817-BB90FE11CA25}"/>
              </a:ext>
            </a:extLst>
          </p:cNvPr>
          <p:cNvSpPr txBox="1"/>
          <p:nvPr/>
        </p:nvSpPr>
        <p:spPr>
          <a:xfrm>
            <a:off x="2893781" y="5807681"/>
            <a:ext cx="543739" cy="246221"/>
          </a:xfrm>
          <a:prstGeom prst="rect">
            <a:avLst/>
          </a:prstGeom>
          <a:noFill/>
        </p:spPr>
        <p:txBody>
          <a:bodyPr wrap="none" rtlCol="0">
            <a:spAutoFit/>
          </a:bodyPr>
          <a:lstStyle/>
          <a:p>
            <a:r>
              <a:rPr lang="en-IE" sz="1000" dirty="0">
                <a:solidFill>
                  <a:schemeClr val="accent6">
                    <a:lumMod val="50000"/>
                  </a:schemeClr>
                </a:solidFill>
                <a:latin typeface="Visby CF" panose="00000500000000000000" pitchFamily="50" charset="0"/>
              </a:rPr>
              <a:t>600g</a:t>
            </a:r>
          </a:p>
        </p:txBody>
      </p:sp>
      <p:pic>
        <p:nvPicPr>
          <p:cNvPr id="27" name="Picture 26" descr="photo of a pound of butter">
            <a:extLst>
              <a:ext uri="{FF2B5EF4-FFF2-40B4-BE49-F238E27FC236}">
                <a16:creationId xmlns:a16="http://schemas.microsoft.com/office/drawing/2014/main" id="{6F44AEDA-28BB-454D-B9E9-904C819F5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347" y="5495069"/>
            <a:ext cx="1466951" cy="643468"/>
          </a:xfrm>
          <a:prstGeom prst="rect">
            <a:avLst/>
          </a:prstGeom>
        </p:spPr>
      </p:pic>
      <p:cxnSp>
        <p:nvCxnSpPr>
          <p:cNvPr id="28" name="Straight Arrow Connector 27" descr="arrow">
            <a:extLst>
              <a:ext uri="{FF2B5EF4-FFF2-40B4-BE49-F238E27FC236}">
                <a16:creationId xmlns:a16="http://schemas.microsoft.com/office/drawing/2014/main" id="{C6741821-1912-49B6-AEED-34D9D4E2C34D}"/>
              </a:ext>
            </a:extLst>
          </p:cNvPr>
          <p:cNvCxnSpPr>
            <a:cxnSpLocks/>
          </p:cNvCxnSpPr>
          <p:nvPr/>
        </p:nvCxnSpPr>
        <p:spPr>
          <a:xfrm>
            <a:off x="3353224" y="5556789"/>
            <a:ext cx="204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10485F4-072B-4EA0-8780-9AC96F980276}"/>
              </a:ext>
            </a:extLst>
          </p:cNvPr>
          <p:cNvSpPr txBox="1"/>
          <p:nvPr/>
        </p:nvSpPr>
        <p:spPr>
          <a:xfrm>
            <a:off x="2898262" y="5451801"/>
            <a:ext cx="500458" cy="246221"/>
          </a:xfrm>
          <a:prstGeom prst="rect">
            <a:avLst/>
          </a:prstGeom>
          <a:noFill/>
        </p:spPr>
        <p:txBody>
          <a:bodyPr wrap="none" rtlCol="0">
            <a:spAutoFit/>
          </a:bodyPr>
          <a:lstStyle/>
          <a:p>
            <a:r>
              <a:rPr lang="en-IE" sz="1000" dirty="0">
                <a:solidFill>
                  <a:schemeClr val="accent6">
                    <a:lumMod val="50000"/>
                  </a:schemeClr>
                </a:solidFill>
                <a:latin typeface="Visby CF" panose="00000500000000000000" pitchFamily="50" charset="0"/>
              </a:rPr>
              <a:t>907g</a:t>
            </a:r>
          </a:p>
        </p:txBody>
      </p:sp>
      <p:pic>
        <p:nvPicPr>
          <p:cNvPr id="58" name="Picture 57" descr="Close up of a profile of a curlew in a grassy field">
            <a:extLst>
              <a:ext uri="{FF2B5EF4-FFF2-40B4-BE49-F238E27FC236}">
                <a16:creationId xmlns:a16="http://schemas.microsoft.com/office/drawing/2014/main" id="{8DFF1230-A025-40C4-BCA7-718ECA1414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65511" y="565"/>
            <a:ext cx="3982182" cy="6885161"/>
          </a:xfrm>
          <a:prstGeom prst="rect">
            <a:avLst/>
          </a:prstGeom>
        </p:spPr>
      </p:pic>
      <p:sp>
        <p:nvSpPr>
          <p:cNvPr id="61" name="TextBox 60">
            <a:extLst>
              <a:ext uri="{FF2B5EF4-FFF2-40B4-BE49-F238E27FC236}">
                <a16:creationId xmlns:a16="http://schemas.microsoft.com/office/drawing/2014/main" id="{2D3069FC-348E-4FD0-9AB5-65B2AD5B1CF0}"/>
              </a:ext>
            </a:extLst>
          </p:cNvPr>
          <p:cNvSpPr txBox="1"/>
          <p:nvPr/>
        </p:nvSpPr>
        <p:spPr>
          <a:xfrm>
            <a:off x="7646715" y="6642556"/>
            <a:ext cx="1492716" cy="215444"/>
          </a:xfrm>
          <a:prstGeom prst="rect">
            <a:avLst/>
          </a:prstGeom>
          <a:noFill/>
        </p:spPr>
        <p:txBody>
          <a:bodyPr wrap="none" rtlCol="0">
            <a:spAutoFit/>
          </a:bodyPr>
          <a:lstStyle/>
          <a:p>
            <a:r>
              <a:rPr lang="en-IE" sz="800" b="1" i="1" dirty="0">
                <a:latin typeface="Visby CF" panose="00000500000000000000" pitchFamily="50" charset="0"/>
              </a:rPr>
              <a:t>Photo © Birdwatch Ireland</a:t>
            </a:r>
          </a:p>
        </p:txBody>
      </p:sp>
    </p:spTree>
    <p:extLst>
      <p:ext uri="{BB962C8B-B14F-4D97-AF65-F5344CB8AC3E}">
        <p14:creationId xmlns:p14="http://schemas.microsoft.com/office/powerpoint/2010/main" val="51900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2" y="1540508"/>
            <a:ext cx="5397797" cy="1332026"/>
          </a:xfrm>
        </p:spPr>
        <p:txBody>
          <a:bodyPr>
            <a:normAutofit/>
          </a:bodyPr>
          <a:lstStyle/>
          <a:p>
            <a:r>
              <a:rPr lang="en-IE" sz="3200" dirty="0">
                <a:latin typeface="Big Caslon" panose="02000603090000020003" pitchFamily="2" charset="0"/>
              </a:rPr>
              <a:t>What does a curlew sound </a:t>
            </a:r>
            <a:br>
              <a:rPr lang="en-IE" sz="3200" dirty="0">
                <a:latin typeface="Big Caslon" panose="02000603090000020003" pitchFamily="2" charset="0"/>
              </a:rPr>
            </a:br>
            <a:r>
              <a:rPr lang="en-IE" sz="3200" dirty="0">
                <a:latin typeface="Big Caslon" panose="02000603090000020003" pitchFamily="2" charset="0"/>
              </a:rPr>
              <a:t>like?</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51442" y="3364024"/>
            <a:ext cx="4810377" cy="1368836"/>
          </a:xfrm>
          <a:prstGeom prst="rect">
            <a:avLst/>
          </a:prstGeom>
          <a:noFill/>
        </p:spPr>
        <p:txBody>
          <a:bodyPr wrap="square" rtlCol="0">
            <a:spAutoFit/>
          </a:bodyPr>
          <a:lstStyle/>
          <a:p>
            <a:pPr>
              <a:lnSpc>
                <a:spcPct val="160000"/>
              </a:lnSpc>
            </a:pPr>
            <a:r>
              <a:rPr lang="en-IE" dirty="0">
                <a:latin typeface="Visby CF" panose="00000500000000000000" pitchFamily="50" charset="0"/>
              </a:rPr>
              <a:t>Curlews are most well-known for their distinctive ‘bubbling’ call: </a:t>
            </a:r>
          </a:p>
          <a:p>
            <a:pPr>
              <a:lnSpc>
                <a:spcPct val="160000"/>
              </a:lnSpc>
            </a:pPr>
            <a:endParaRPr lang="en-US" dirty="0">
              <a:latin typeface="Visby CF" panose="00000500000000000000" pitchFamily="50" charset="0"/>
            </a:endParaRPr>
          </a:p>
        </p:txBody>
      </p:sp>
      <p:sp>
        <p:nvSpPr>
          <p:cNvPr id="38" name="TextBox 37">
            <a:extLst>
              <a:ext uri="{FF2B5EF4-FFF2-40B4-BE49-F238E27FC236}">
                <a16:creationId xmlns:a16="http://schemas.microsoft.com/office/drawing/2014/main" id="{6B9D22CF-68E4-4EE4-80E9-AFFAEB69EC72}"/>
              </a:ext>
            </a:extLst>
          </p:cNvPr>
          <p:cNvSpPr txBox="1"/>
          <p:nvPr/>
        </p:nvSpPr>
        <p:spPr>
          <a:xfrm>
            <a:off x="351442" y="4982853"/>
            <a:ext cx="5057137" cy="1154162"/>
          </a:xfrm>
          <a:prstGeom prst="rect">
            <a:avLst/>
          </a:prstGeom>
          <a:noFill/>
        </p:spPr>
        <p:txBody>
          <a:bodyPr wrap="square" rtlCol="0">
            <a:spAutoFit/>
          </a:bodyPr>
          <a:lstStyle/>
          <a:p>
            <a:r>
              <a:rPr lang="en-IE" sz="2400" b="1" dirty="0"/>
              <a:t>‘kur-leeee – kur-leee – kur-leee’</a:t>
            </a:r>
            <a:endParaRPr lang="en-IE" sz="2400" dirty="0"/>
          </a:p>
          <a:p>
            <a:pPr>
              <a:lnSpc>
                <a:spcPct val="150000"/>
              </a:lnSpc>
            </a:pPr>
            <a:endParaRPr lang="en-US" dirty="0">
              <a:latin typeface="Visby CF" panose="00000500000000000000" pitchFamily="50" charset="0"/>
            </a:endParaRPr>
          </a:p>
          <a:p>
            <a:endParaRPr lang="en-IE" dirty="0"/>
          </a:p>
        </p:txBody>
      </p:sp>
      <p:sp>
        <p:nvSpPr>
          <p:cNvPr id="3" name="Rectangle 2">
            <a:extLst>
              <a:ext uri="{FF2B5EF4-FFF2-40B4-BE49-F238E27FC236}">
                <a16:creationId xmlns:a16="http://schemas.microsoft.com/office/drawing/2014/main" id="{1A270119-35BC-4F33-89D8-8B7AB216968D}"/>
              </a:ext>
            </a:extLst>
          </p:cNvPr>
          <p:cNvSpPr/>
          <p:nvPr/>
        </p:nvSpPr>
        <p:spPr>
          <a:xfrm>
            <a:off x="351442" y="6044968"/>
            <a:ext cx="3982180" cy="461665"/>
          </a:xfrm>
          <a:prstGeom prst="rect">
            <a:avLst/>
          </a:prstGeom>
        </p:spPr>
        <p:txBody>
          <a:bodyPr wrap="none">
            <a:spAutoFit/>
          </a:bodyPr>
          <a:lstStyle/>
          <a:p>
            <a:pPr>
              <a:lnSpc>
                <a:spcPct val="150000"/>
              </a:lnSpc>
            </a:pPr>
            <a:r>
              <a:rPr lang="en-US" dirty="0">
                <a:latin typeface="Visby CF" panose="00000500000000000000" pitchFamily="50" charset="0"/>
              </a:rPr>
              <a:t>Have</a:t>
            </a:r>
            <a:r>
              <a:rPr lang="en-IE" dirty="0">
                <a:latin typeface="Visby CF" panose="00000500000000000000" pitchFamily="50" charset="0"/>
              </a:rPr>
              <a:t> a listen to </a:t>
            </a:r>
            <a:r>
              <a:rPr lang="en-IE" u="sng" dirty="0">
                <a:latin typeface="Visby CF" panose="00000500000000000000" pitchFamily="50" charset="0"/>
                <a:hlinkClick r:id="rId2"/>
              </a:rPr>
              <a:t>curlew sounds here</a:t>
            </a:r>
            <a:r>
              <a:rPr lang="en-IE" dirty="0">
                <a:latin typeface="Visby CF" panose="00000500000000000000" pitchFamily="50" charset="0"/>
              </a:rPr>
              <a:t>: </a:t>
            </a:r>
            <a:endParaRPr lang="en-US" dirty="0">
              <a:latin typeface="Visby CF" panose="00000500000000000000" pitchFamily="50" charset="0"/>
            </a:endParaRPr>
          </a:p>
        </p:txBody>
      </p:sp>
      <p:pic>
        <p:nvPicPr>
          <p:cNvPr id="19" name="Picture 18" descr="Photo of a group of curlews standing on a mudflat in low tide,standing on a log in the water, some are crouched low, resting">
            <a:extLst>
              <a:ext uri="{FF2B5EF4-FFF2-40B4-BE49-F238E27FC236}">
                <a16:creationId xmlns:a16="http://schemas.microsoft.com/office/drawing/2014/main" id="{653E5B55-1631-4831-9CCC-0530260105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1" b="-2147"/>
          <a:stretch/>
        </p:blipFill>
        <p:spPr>
          <a:xfrm>
            <a:off x="5161819" y="0"/>
            <a:ext cx="3982181" cy="7005724"/>
          </a:xfrm>
          <a:prstGeom prst="rect">
            <a:avLst/>
          </a:prstGeom>
        </p:spPr>
      </p:pic>
      <p:sp>
        <p:nvSpPr>
          <p:cNvPr id="21" name="TextBox 20">
            <a:extLst>
              <a:ext uri="{FF2B5EF4-FFF2-40B4-BE49-F238E27FC236}">
                <a16:creationId xmlns:a16="http://schemas.microsoft.com/office/drawing/2014/main" id="{248681EB-A1D4-4BAB-97B3-B0F3CA8A82B2}"/>
              </a:ext>
            </a:extLst>
          </p:cNvPr>
          <p:cNvSpPr txBox="1"/>
          <p:nvPr/>
        </p:nvSpPr>
        <p:spPr>
          <a:xfrm>
            <a:off x="8018371" y="6642556"/>
            <a:ext cx="1125629" cy="215444"/>
          </a:xfrm>
          <a:prstGeom prst="rect">
            <a:avLst/>
          </a:prstGeom>
          <a:noFill/>
        </p:spPr>
        <p:txBody>
          <a:bodyPr wrap="none" rtlCol="0">
            <a:spAutoFit/>
          </a:bodyPr>
          <a:lstStyle/>
          <a:p>
            <a:r>
              <a:rPr lang="en-IE" sz="800" b="1" i="1" dirty="0">
                <a:latin typeface="Visby CF" panose="00000500000000000000" pitchFamily="50" charset="0"/>
              </a:rPr>
              <a:t>Photo </a:t>
            </a:r>
            <a:r>
              <a:rPr lang="en-IE" sz="800" b="1" dirty="0">
                <a:latin typeface="Visby CF" panose="00000500000000000000" pitchFamily="50" charset="0"/>
              </a:rPr>
              <a:t>© </a:t>
            </a:r>
            <a:r>
              <a:rPr lang="en-IE" sz="800" b="1" i="1" dirty="0">
                <a:latin typeface="Visby CF" panose="00000500000000000000" pitchFamily="50" charset="0"/>
              </a:rPr>
              <a:t>Ben Porter</a:t>
            </a:r>
          </a:p>
        </p:txBody>
      </p:sp>
    </p:spTree>
    <p:extLst>
      <p:ext uri="{BB962C8B-B14F-4D97-AF65-F5344CB8AC3E}">
        <p14:creationId xmlns:p14="http://schemas.microsoft.com/office/powerpoint/2010/main" val="347878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3" y="1540508"/>
            <a:ext cx="4819272" cy="1332026"/>
          </a:xfrm>
        </p:spPr>
        <p:txBody>
          <a:bodyPr>
            <a:normAutofit/>
          </a:bodyPr>
          <a:lstStyle/>
          <a:p>
            <a:r>
              <a:rPr lang="en-IE" sz="3200" dirty="0">
                <a:latin typeface="Big Caslon" panose="02000603090000020003" pitchFamily="2" charset="0"/>
              </a:rPr>
              <a:t>Where do Curlews like </a:t>
            </a:r>
            <a:br>
              <a:rPr lang="en-IE" sz="3200" dirty="0">
                <a:latin typeface="Big Caslon" panose="02000603090000020003" pitchFamily="2" charset="0"/>
              </a:rPr>
            </a:br>
            <a:r>
              <a:rPr lang="en-IE" sz="3200" dirty="0">
                <a:latin typeface="Big Caslon" panose="02000603090000020003" pitchFamily="2" charset="0"/>
              </a:rPr>
              <a:t>to live?</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51440" y="3639792"/>
            <a:ext cx="4619393" cy="1368836"/>
          </a:xfrm>
          <a:prstGeom prst="rect">
            <a:avLst/>
          </a:prstGeom>
          <a:noFill/>
        </p:spPr>
        <p:txBody>
          <a:bodyPr wrap="square" lIns="91440" tIns="45720" rIns="91440" bIns="45720" rtlCol="0" anchor="t">
            <a:spAutoFit/>
          </a:bodyPr>
          <a:lstStyle/>
          <a:p>
            <a:pPr>
              <a:lnSpc>
                <a:spcPct val="160000"/>
              </a:lnSpc>
            </a:pPr>
            <a:r>
              <a:rPr lang="en-IE" dirty="0">
                <a:latin typeface="Visby CF"/>
              </a:rPr>
              <a:t>Curlews like to lay their eggs in bogs and meadows in the spring and summer. </a:t>
            </a:r>
            <a:endParaRPr lang="en-IE" dirty="0">
              <a:latin typeface="Visby CF" panose="00000500000000000000" pitchFamily="50" charset="0"/>
            </a:endParaRPr>
          </a:p>
          <a:p>
            <a:pPr>
              <a:lnSpc>
                <a:spcPct val="160000"/>
              </a:lnSpc>
            </a:pPr>
            <a:endParaRPr lang="en-US" dirty="0">
              <a:latin typeface="Visby CF" panose="00000500000000000000" pitchFamily="50" charset="0"/>
            </a:endParaRPr>
          </a:p>
        </p:txBody>
      </p:sp>
      <p:sp>
        <p:nvSpPr>
          <p:cNvPr id="3" name="Rectangle 2">
            <a:extLst>
              <a:ext uri="{FF2B5EF4-FFF2-40B4-BE49-F238E27FC236}">
                <a16:creationId xmlns:a16="http://schemas.microsoft.com/office/drawing/2014/main" id="{1A270119-35BC-4F33-89D8-8B7AB216968D}"/>
              </a:ext>
            </a:extLst>
          </p:cNvPr>
          <p:cNvSpPr/>
          <p:nvPr/>
        </p:nvSpPr>
        <p:spPr>
          <a:xfrm>
            <a:off x="351441" y="5008628"/>
            <a:ext cx="4619392" cy="1292662"/>
          </a:xfrm>
          <a:prstGeom prst="rect">
            <a:avLst/>
          </a:prstGeom>
        </p:spPr>
        <p:txBody>
          <a:bodyPr wrap="square" lIns="91440" tIns="45720" rIns="91440" bIns="45720" anchor="t">
            <a:spAutoFit/>
          </a:bodyPr>
          <a:lstStyle/>
          <a:p>
            <a:pPr>
              <a:lnSpc>
                <a:spcPct val="150000"/>
              </a:lnSpc>
            </a:pPr>
            <a:r>
              <a:rPr lang="en-IE" dirty="0">
                <a:latin typeface="Visby CF"/>
              </a:rPr>
              <a:t>In autumn and winter, they feed in wetland areas such as estuaries, tidal shores and nearby fields or greens. </a:t>
            </a:r>
            <a:endParaRPr lang="en-IE" dirty="0">
              <a:latin typeface="Visby CF" panose="00000500000000000000" pitchFamily="50" charset="0"/>
            </a:endParaRPr>
          </a:p>
        </p:txBody>
      </p:sp>
      <p:pic>
        <p:nvPicPr>
          <p:cNvPr id="9" name="Picture 8" descr="Close up of a curlew looking sideways, in water up to his chest, ">
            <a:extLst>
              <a:ext uri="{FF2B5EF4-FFF2-40B4-BE49-F238E27FC236}">
                <a16:creationId xmlns:a16="http://schemas.microsoft.com/office/drawing/2014/main" id="{3C98C76A-B029-48AD-A0A3-264E3E2D31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95" r="12801"/>
          <a:stretch/>
        </p:blipFill>
        <p:spPr>
          <a:xfrm>
            <a:off x="4814138" y="0"/>
            <a:ext cx="4619392" cy="6858000"/>
          </a:xfrm>
          <a:prstGeom prst="rect">
            <a:avLst/>
          </a:prstGeom>
        </p:spPr>
      </p:pic>
      <p:sp>
        <p:nvSpPr>
          <p:cNvPr id="11" name="TextBox 10">
            <a:extLst>
              <a:ext uri="{FF2B5EF4-FFF2-40B4-BE49-F238E27FC236}">
                <a16:creationId xmlns:a16="http://schemas.microsoft.com/office/drawing/2014/main" id="{9F9116DB-1EB4-4E40-8D97-072A494AA771}"/>
              </a:ext>
            </a:extLst>
          </p:cNvPr>
          <p:cNvSpPr txBox="1"/>
          <p:nvPr/>
        </p:nvSpPr>
        <p:spPr>
          <a:xfrm>
            <a:off x="7834379" y="6562546"/>
            <a:ext cx="1492716" cy="215444"/>
          </a:xfrm>
          <a:prstGeom prst="rect">
            <a:avLst/>
          </a:prstGeom>
          <a:noFill/>
        </p:spPr>
        <p:txBody>
          <a:bodyPr wrap="none" rtlCol="0">
            <a:spAutoFit/>
          </a:bodyPr>
          <a:lstStyle/>
          <a:p>
            <a:r>
              <a:rPr lang="en-IE" sz="800" b="1" i="1" dirty="0">
                <a:latin typeface="Visby CF" panose="00000500000000000000" pitchFamily="50" charset="0"/>
              </a:rPr>
              <a:t>Photo © Birdwatch Ireland</a:t>
            </a:r>
          </a:p>
        </p:txBody>
      </p:sp>
    </p:spTree>
    <p:extLst>
      <p:ext uri="{BB962C8B-B14F-4D97-AF65-F5344CB8AC3E}">
        <p14:creationId xmlns:p14="http://schemas.microsoft.com/office/powerpoint/2010/main" val="319996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E1A-D97A-4B23-8624-B214BD99F21D}"/>
              </a:ext>
            </a:extLst>
          </p:cNvPr>
          <p:cNvSpPr>
            <a:spLocks noGrp="1"/>
          </p:cNvSpPr>
          <p:nvPr>
            <p:ph type="title"/>
          </p:nvPr>
        </p:nvSpPr>
        <p:spPr>
          <a:xfrm>
            <a:off x="351442" y="1540508"/>
            <a:ext cx="4551297" cy="1332026"/>
          </a:xfrm>
        </p:spPr>
        <p:txBody>
          <a:bodyPr>
            <a:noAutofit/>
          </a:bodyPr>
          <a:lstStyle/>
          <a:p>
            <a:r>
              <a:rPr lang="en-IE" sz="3200" dirty="0">
                <a:latin typeface="Big Caslon" panose="02000603090000020003" pitchFamily="2" charset="0"/>
              </a:rPr>
              <a:t>Why do Curlews like to live in bogs and meadows?</a:t>
            </a:r>
          </a:p>
        </p:txBody>
      </p:sp>
      <p:sp>
        <p:nvSpPr>
          <p:cNvPr id="37" name="TextBox 36">
            <a:extLst>
              <a:ext uri="{FF2B5EF4-FFF2-40B4-BE49-F238E27FC236}">
                <a16:creationId xmlns:a16="http://schemas.microsoft.com/office/drawing/2014/main" id="{68F41918-C894-4267-A0B1-C0CD76FB04F5}"/>
              </a:ext>
            </a:extLst>
          </p:cNvPr>
          <p:cNvSpPr txBox="1"/>
          <p:nvPr/>
        </p:nvSpPr>
        <p:spPr>
          <a:xfrm>
            <a:off x="351442" y="3491689"/>
            <a:ext cx="4366474" cy="1316642"/>
          </a:xfrm>
          <a:prstGeom prst="rect">
            <a:avLst/>
          </a:prstGeom>
          <a:noFill/>
        </p:spPr>
        <p:txBody>
          <a:bodyPr wrap="square" lIns="91440" tIns="45720" rIns="91440" bIns="45720" rtlCol="0" anchor="t">
            <a:spAutoFit/>
          </a:bodyPr>
          <a:lstStyle/>
          <a:p>
            <a:pPr>
              <a:lnSpc>
                <a:spcPct val="150000"/>
              </a:lnSpc>
            </a:pPr>
            <a:r>
              <a:rPr lang="en-US" dirty="0">
                <a:latin typeface="Visby CF"/>
              </a:rPr>
              <a:t>Curlews, like many other wading birds, make their nests on the ground. </a:t>
            </a:r>
            <a:endParaRPr lang="en-US" dirty="0">
              <a:latin typeface="Visby CF" panose="00000500000000000000" pitchFamily="50" charset="0"/>
            </a:endParaRPr>
          </a:p>
          <a:p>
            <a:pPr>
              <a:lnSpc>
                <a:spcPct val="160000"/>
              </a:lnSpc>
            </a:pPr>
            <a:endParaRPr lang="en-US" dirty="0">
              <a:latin typeface="Visby CF" panose="00000500000000000000" pitchFamily="50" charset="0"/>
            </a:endParaRPr>
          </a:p>
        </p:txBody>
      </p:sp>
      <p:sp>
        <p:nvSpPr>
          <p:cNvPr id="3" name="Rectangle 2">
            <a:extLst>
              <a:ext uri="{FF2B5EF4-FFF2-40B4-BE49-F238E27FC236}">
                <a16:creationId xmlns:a16="http://schemas.microsoft.com/office/drawing/2014/main" id="{1A270119-35BC-4F33-89D8-8B7AB216968D}"/>
              </a:ext>
            </a:extLst>
          </p:cNvPr>
          <p:cNvSpPr/>
          <p:nvPr/>
        </p:nvSpPr>
        <p:spPr>
          <a:xfrm>
            <a:off x="438992" y="4779552"/>
            <a:ext cx="4366474" cy="1295868"/>
          </a:xfrm>
          <a:prstGeom prst="rect">
            <a:avLst/>
          </a:prstGeom>
        </p:spPr>
        <p:txBody>
          <a:bodyPr wrap="square" lIns="91440" tIns="45720" rIns="91440" bIns="45720" anchor="t">
            <a:spAutoFit/>
          </a:bodyPr>
          <a:lstStyle/>
          <a:p>
            <a:pPr>
              <a:lnSpc>
                <a:spcPct val="150000"/>
              </a:lnSpc>
            </a:pPr>
            <a:r>
              <a:rPr lang="en-US" dirty="0">
                <a:latin typeface="Visby CF"/>
              </a:rPr>
              <a:t>Hidden in long grass, these nests are well camouflaged, and the chicks can feed and hide in the area when they hatch.</a:t>
            </a:r>
            <a:endParaRPr lang="en-IE" dirty="0">
              <a:latin typeface="Visby CF"/>
            </a:endParaRPr>
          </a:p>
        </p:txBody>
      </p:sp>
      <p:pic>
        <p:nvPicPr>
          <p:cNvPr id="10" name="Picture 9" descr="close up photo of 2 curlew chicks hiding in long grass">
            <a:extLst>
              <a:ext uri="{FF2B5EF4-FFF2-40B4-BE49-F238E27FC236}">
                <a16:creationId xmlns:a16="http://schemas.microsoft.com/office/drawing/2014/main" id="{85901355-BE4D-4E0E-BFCA-ECB42366A9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
          <a:stretch/>
        </p:blipFill>
        <p:spPr>
          <a:xfrm>
            <a:off x="4990289" y="0"/>
            <a:ext cx="4153711" cy="6898821"/>
          </a:xfrm>
          <a:prstGeom prst="rect">
            <a:avLst/>
          </a:prstGeom>
        </p:spPr>
      </p:pic>
      <p:sp>
        <p:nvSpPr>
          <p:cNvPr id="11" name="TextBox 10">
            <a:extLst>
              <a:ext uri="{FF2B5EF4-FFF2-40B4-BE49-F238E27FC236}">
                <a16:creationId xmlns:a16="http://schemas.microsoft.com/office/drawing/2014/main" id="{35EA0E43-5249-4195-8AAC-C9D48325E138}"/>
              </a:ext>
            </a:extLst>
          </p:cNvPr>
          <p:cNvSpPr txBox="1"/>
          <p:nvPr/>
        </p:nvSpPr>
        <p:spPr>
          <a:xfrm>
            <a:off x="7351522" y="6683377"/>
            <a:ext cx="1792478" cy="215444"/>
          </a:xfrm>
          <a:prstGeom prst="rect">
            <a:avLst/>
          </a:prstGeom>
          <a:noFill/>
        </p:spPr>
        <p:txBody>
          <a:bodyPr wrap="none" rtlCol="0">
            <a:spAutoFit/>
          </a:bodyPr>
          <a:lstStyle/>
          <a:p>
            <a:r>
              <a:rPr lang="en-IE" sz="800" b="1" i="1" dirty="0">
                <a:latin typeface="Visby CF" panose="00000500000000000000" pitchFamily="50" charset="0"/>
              </a:rPr>
              <a:t>Photo </a:t>
            </a:r>
            <a:r>
              <a:rPr lang="en-IE" sz="800" b="1" dirty="0">
                <a:latin typeface="Visby CF" panose="00000500000000000000" pitchFamily="50" charset="0"/>
              </a:rPr>
              <a:t>© </a:t>
            </a:r>
            <a:r>
              <a:rPr lang="en-IE" sz="800" b="1" i="1" dirty="0">
                <a:latin typeface="Visby CF" panose="00000500000000000000" pitchFamily="50" charset="0"/>
              </a:rPr>
              <a:t>Insley Birdwatch Ireland</a:t>
            </a:r>
          </a:p>
        </p:txBody>
      </p:sp>
    </p:spTree>
    <p:extLst>
      <p:ext uri="{BB962C8B-B14F-4D97-AF65-F5344CB8AC3E}">
        <p14:creationId xmlns:p14="http://schemas.microsoft.com/office/powerpoint/2010/main" val="791815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6809E34BC7647BA624BDC39FA0BFA" ma:contentTypeVersion="12" ma:contentTypeDescription="Create a new document." ma:contentTypeScope="" ma:versionID="47dec7a01911f3f3070a83c4bfb860c8">
  <xsd:schema xmlns:xsd="http://www.w3.org/2001/XMLSchema" xmlns:xs="http://www.w3.org/2001/XMLSchema" xmlns:p="http://schemas.microsoft.com/office/2006/metadata/properties" xmlns:ns2="ffa20d54-b984-426b-a180-649bb33ab491" xmlns:ns3="4a6b7d3a-aaf1-4958-a200-37ff5961c7fd" targetNamespace="http://schemas.microsoft.com/office/2006/metadata/properties" ma:root="true" ma:fieldsID="110731acb51c370fef71d0ae51f09e59" ns2:_="" ns3:_="">
    <xsd:import namespace="ffa20d54-b984-426b-a180-649bb33ab491"/>
    <xsd:import namespace="4a6b7d3a-aaf1-4958-a200-37ff5961c7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20d54-b984-426b-a180-649bb33ab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6b7d3a-aaf1-4958-a200-37ff5961c7f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8138AF-C5A7-4E08-997E-016524CEB9E0}"/>
</file>

<file path=customXml/itemProps2.xml><?xml version="1.0" encoding="utf-8"?>
<ds:datastoreItem xmlns:ds="http://schemas.openxmlformats.org/officeDocument/2006/customXml" ds:itemID="{6BC20146-CBF6-408A-8924-9B2676A455CC}"/>
</file>

<file path=customXml/itemProps3.xml><?xml version="1.0" encoding="utf-8"?>
<ds:datastoreItem xmlns:ds="http://schemas.openxmlformats.org/officeDocument/2006/customXml" ds:itemID="{D7A9CAFE-8EFA-41E4-BDC2-C8E2F85854A5}"/>
</file>

<file path=docProps/app.xml><?xml version="1.0" encoding="utf-8"?>
<Properties xmlns="http://schemas.openxmlformats.org/officeDocument/2006/extended-properties" xmlns:vt="http://schemas.openxmlformats.org/officeDocument/2006/docPropsVTypes">
  <Template>Office Theme</Template>
  <TotalTime>0</TotalTime>
  <Words>1103</Words>
  <Application>Microsoft Office PowerPoint</Application>
  <PresentationFormat>On-screen Show (4:3)</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Big Caslon</vt:lpstr>
      <vt:lpstr>Calibri</vt:lpstr>
      <vt:lpstr>Calibri Light</vt:lpstr>
      <vt:lpstr>Visby CF</vt:lpstr>
      <vt:lpstr>office theme</vt:lpstr>
      <vt:lpstr>Curlews</vt:lpstr>
      <vt:lpstr>RED STATUS</vt:lpstr>
      <vt:lpstr>World Curlew Day</vt:lpstr>
      <vt:lpstr>Ireland’s Largest Waders</vt:lpstr>
      <vt:lpstr>What does a Curlew look like?</vt:lpstr>
      <vt:lpstr>How big is a curlew?</vt:lpstr>
      <vt:lpstr>What does a curlew sound  like?</vt:lpstr>
      <vt:lpstr>Where do Curlews like  to live?</vt:lpstr>
      <vt:lpstr>Why do Curlews like to live in bogs and meadows?</vt:lpstr>
      <vt:lpstr>What do Curlews like to eat?</vt:lpstr>
      <vt:lpstr>Why do Curlews have long beaks?</vt:lpstr>
      <vt:lpstr>Curlew Migration</vt:lpstr>
      <vt:lpstr>Curlews in Ireland</vt:lpstr>
      <vt:lpstr>Irish Breeding Curlews</vt:lpstr>
      <vt:lpstr>Curlew chicks</vt:lpstr>
      <vt:lpstr>Curlews</vt:lpstr>
      <vt:lpstr>Can you find  the Curlew  in this  picture?</vt:lpstr>
      <vt:lpstr>Well  done!</vt:lpstr>
      <vt:lpstr>Spot the difference</vt:lpstr>
      <vt:lpstr>Curlew Activity Sheets!</vt:lpstr>
      <vt:lpstr>Share your curlew drawings, poems and more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2021-04-15T16:53:04Z</dcterms:created>
  <dcterms:modified xsi:type="dcterms:W3CDTF">2021-04-16T08:16:31Z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0x0101002416809E34BC7647BA624BDC39FA0BFA</vt:lpwstr>
  </property>
</Properties>
</file>